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5"/>
    <p:sldMasterId id="214748366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Lst>
  <p:sldSz cy="5143500" cx="9144000"/>
  <p:notesSz cx="6858000" cy="9144000"/>
  <p:embeddedFontLst>
    <p:embeddedFont>
      <p:font typeface="Anton"/>
      <p:regular r:id="rId88"/>
    </p:embeddedFont>
    <p:embeddedFont>
      <p:font typeface="Roboto"/>
      <p:regular r:id="rId89"/>
      <p:bold r:id="rId90"/>
      <p:italic r:id="rId91"/>
      <p:boldItalic r:id="rId92"/>
    </p:embeddedFont>
    <p:embeddedFont>
      <p:font typeface="Lato"/>
      <p:regular r:id="rId93"/>
      <p:bold r:id="rId94"/>
      <p:italic r:id="rId95"/>
      <p:boldItalic r:id="rId96"/>
    </p:embeddedFont>
    <p:embeddedFont>
      <p:font typeface="Lato Light"/>
      <p:regular r:id="rId97"/>
      <p:bold r:id="rId98"/>
      <p:italic r:id="rId99"/>
      <p:boldItalic r:id="rId100"/>
    </p:embeddedFont>
    <p:embeddedFont>
      <p:font typeface="Didact Gothic"/>
      <p:regular r:id="rId101"/>
    </p:embeddedFont>
    <p:embeddedFont>
      <p:font typeface="Helvetica Neue"/>
      <p:regular r:id="rId102"/>
      <p:bold r:id="rId103"/>
      <p:italic r:id="rId104"/>
      <p:boldItalic r:id="rId105"/>
    </p:embeddedFont>
    <p:embeddedFont>
      <p:font typeface="Helvetica Neue Light"/>
      <p:regular r:id="rId106"/>
      <p:bold r:id="rId107"/>
      <p:italic r:id="rId108"/>
      <p:boldItalic r:id="rId109"/>
    </p:embeddedFont>
    <p:embeddedFont>
      <p:font typeface="DM Sans"/>
      <p:regular r:id="rId110"/>
      <p:bold r:id="rId111"/>
      <p:italic r:id="rId112"/>
      <p:boldItalic r:id="rId1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247B463-8C17-4A21-941A-871720E35170}">
  <a:tblStyle styleId="{8247B463-8C17-4A21-941A-871720E35170}" styleName="Table_0">
    <a:wholeTbl>
      <a:tcTxStyle b="off" i="off">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F8AA6D93-8076-4FF1-B63C-2356AEE5EE8B}"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07" Type="http://schemas.openxmlformats.org/officeDocument/2006/relationships/font" Target="fonts/HelveticaNeueLight-bold.fntdata"/><Relationship Id="rId106" Type="http://schemas.openxmlformats.org/officeDocument/2006/relationships/font" Target="fonts/HelveticaNeueLight-regular.fntdata"/><Relationship Id="rId105" Type="http://schemas.openxmlformats.org/officeDocument/2006/relationships/font" Target="fonts/HelveticaNeue-boldItalic.fntdata"/><Relationship Id="rId104" Type="http://schemas.openxmlformats.org/officeDocument/2006/relationships/font" Target="fonts/HelveticaNeue-italic.fntdata"/><Relationship Id="rId109" Type="http://schemas.openxmlformats.org/officeDocument/2006/relationships/font" Target="fonts/HelveticaNeueLight-boldItalic.fntdata"/><Relationship Id="rId108" Type="http://schemas.openxmlformats.org/officeDocument/2006/relationships/font" Target="fonts/HelveticaNeueLight-italic.fntdata"/><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103" Type="http://schemas.openxmlformats.org/officeDocument/2006/relationships/font" Target="fonts/HelveticaNeue-bold.fntdata"/><Relationship Id="rId102" Type="http://schemas.openxmlformats.org/officeDocument/2006/relationships/font" Target="fonts/HelveticaNeue-regular.fntdata"/><Relationship Id="rId101" Type="http://schemas.openxmlformats.org/officeDocument/2006/relationships/font" Target="fonts/DidactGothic-regular.fntdata"/><Relationship Id="rId100" Type="http://schemas.openxmlformats.org/officeDocument/2006/relationships/font" Target="fonts/LatoLight-boldItalic.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95" Type="http://schemas.openxmlformats.org/officeDocument/2006/relationships/font" Target="fonts/Lato-italic.fntdata"/><Relationship Id="rId94" Type="http://schemas.openxmlformats.org/officeDocument/2006/relationships/font" Target="fonts/Lato-bold.fntdata"/><Relationship Id="rId97" Type="http://schemas.openxmlformats.org/officeDocument/2006/relationships/font" Target="fonts/LatoLight-regular.fntdata"/><Relationship Id="rId96" Type="http://schemas.openxmlformats.org/officeDocument/2006/relationships/font" Target="fonts/Lato-boldItalic.fntdata"/><Relationship Id="rId11" Type="http://schemas.openxmlformats.org/officeDocument/2006/relationships/slide" Target="slides/slide4.xml"/><Relationship Id="rId99" Type="http://schemas.openxmlformats.org/officeDocument/2006/relationships/font" Target="fonts/LatoLight-italic.fntdata"/><Relationship Id="rId10" Type="http://schemas.openxmlformats.org/officeDocument/2006/relationships/slide" Target="slides/slide3.xml"/><Relationship Id="rId98" Type="http://schemas.openxmlformats.org/officeDocument/2006/relationships/font" Target="fonts/LatoLight-bold.fntdata"/><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font" Target="fonts/Roboto-italic.fntdata"/><Relationship Id="rId90" Type="http://schemas.openxmlformats.org/officeDocument/2006/relationships/font" Target="fonts/Roboto-bold.fntdata"/><Relationship Id="rId93" Type="http://schemas.openxmlformats.org/officeDocument/2006/relationships/font" Target="fonts/Lato-regular.fntdata"/><Relationship Id="rId92" Type="http://schemas.openxmlformats.org/officeDocument/2006/relationships/font" Target="fonts/Roboto-boldItalic.fntdata"/><Relationship Id="rId15" Type="http://schemas.openxmlformats.org/officeDocument/2006/relationships/slide" Target="slides/slide8.xml"/><Relationship Id="rId110" Type="http://schemas.openxmlformats.org/officeDocument/2006/relationships/font" Target="fonts/DMSans-regular.fntdata"/><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 Id="rId113" Type="http://schemas.openxmlformats.org/officeDocument/2006/relationships/font" Target="fonts/DMSans-boldItalic.fntdata"/><Relationship Id="rId112" Type="http://schemas.openxmlformats.org/officeDocument/2006/relationships/font" Target="fonts/DMSans-italic.fntdata"/><Relationship Id="rId111" Type="http://schemas.openxmlformats.org/officeDocument/2006/relationships/font" Target="fonts/DMSans-bold.fntdata"/><Relationship Id="rId84" Type="http://schemas.openxmlformats.org/officeDocument/2006/relationships/slide" Target="slides/slide77.xml"/><Relationship Id="rId83" Type="http://schemas.openxmlformats.org/officeDocument/2006/relationships/slide" Target="slides/slide76.xml"/><Relationship Id="rId86" Type="http://schemas.openxmlformats.org/officeDocument/2006/relationships/slide" Target="slides/slide79.xml"/><Relationship Id="rId85" Type="http://schemas.openxmlformats.org/officeDocument/2006/relationships/slide" Target="slides/slide78.xml"/><Relationship Id="rId88" Type="http://schemas.openxmlformats.org/officeDocument/2006/relationships/font" Target="fonts/Anton-regular.fntdata"/><Relationship Id="rId87" Type="http://schemas.openxmlformats.org/officeDocument/2006/relationships/slide" Target="slides/slide80.xml"/><Relationship Id="rId89" Type="http://schemas.openxmlformats.org/officeDocument/2006/relationships/font" Target="fonts/Roboto-regular.fntdata"/><Relationship Id="rId80" Type="http://schemas.openxmlformats.org/officeDocument/2006/relationships/slide" Target="slides/slide73.xml"/><Relationship Id="rId82" Type="http://schemas.openxmlformats.org/officeDocument/2006/relationships/slide" Target="slides/slide75.xml"/><Relationship Id="rId81" Type="http://schemas.openxmlformats.org/officeDocument/2006/relationships/slide" Target="slides/slide74.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75" Type="http://schemas.openxmlformats.org/officeDocument/2006/relationships/slide" Target="slides/slide68.xml"/><Relationship Id="rId74" Type="http://schemas.openxmlformats.org/officeDocument/2006/relationships/slide" Target="slides/slide67.xml"/><Relationship Id="rId77" Type="http://schemas.openxmlformats.org/officeDocument/2006/relationships/slide" Target="slides/slide70.xml"/><Relationship Id="rId76" Type="http://schemas.openxmlformats.org/officeDocument/2006/relationships/slide" Target="slides/slide69.xml"/><Relationship Id="rId79" Type="http://schemas.openxmlformats.org/officeDocument/2006/relationships/slide" Target="slides/slide72.xml"/><Relationship Id="rId78" Type="http://schemas.openxmlformats.org/officeDocument/2006/relationships/slide" Target="slides/slide71.xml"/><Relationship Id="rId71" Type="http://schemas.openxmlformats.org/officeDocument/2006/relationships/slide" Target="slides/slide64.xml"/><Relationship Id="rId70" Type="http://schemas.openxmlformats.org/officeDocument/2006/relationships/slide" Target="slides/slide63.xml"/><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slide" Target="slides/slide61.xml"/><Relationship Id="rId67" Type="http://schemas.openxmlformats.org/officeDocument/2006/relationships/slide" Target="slides/slide60.xml"/><Relationship Id="rId60" Type="http://schemas.openxmlformats.org/officeDocument/2006/relationships/slide" Target="slides/slide53.xml"/><Relationship Id="rId69" Type="http://schemas.openxmlformats.org/officeDocument/2006/relationships/slide" Target="slides/slide6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gif>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gif>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oderhouse.com/proyectos"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mailto:contenidos@coderhouse.com" TargetMode="Externa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b1856c1e7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gb1856c1e7b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t>Obligatoria para la primera clase (después no va).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1821d13a56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g11821d13a5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Primera clase</a:t>
            </a:r>
            <a:br>
              <a:rPr lang="es-419">
                <a:solidFill>
                  <a:schemeClr val="dk1"/>
                </a:solidFill>
              </a:rPr>
            </a:br>
            <a:r>
              <a:rPr lang="es-419">
                <a:solidFill>
                  <a:schemeClr val="dk1"/>
                </a:solidFill>
              </a:rPr>
              <a:t>Buscarlos en </a:t>
            </a:r>
            <a:r>
              <a:rPr lang="es-419" u="sng">
                <a:solidFill>
                  <a:schemeClr val="hlink"/>
                </a:solidFill>
                <a:hlinkClick r:id="rId2"/>
              </a:rPr>
              <a:t>https://www.coderhouse.com/proyectos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b1992633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b19926335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sz="1200">
                <a:solidFill>
                  <a:schemeClr val="dk1"/>
                </a:solidFill>
                <a:highlight>
                  <a:schemeClr val="lt1"/>
                </a:highlight>
                <a:latin typeface="Helvetica Neue Light"/>
                <a:ea typeface="Helvetica Neue Light"/>
                <a:cs typeface="Helvetica Neue Light"/>
                <a:sym typeface="Helvetica Neue Light"/>
              </a:rPr>
              <a:t>Primera Clase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b1856c1e7b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gb1856c1e7b_1_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sz="1200">
                <a:solidFill>
                  <a:schemeClr val="dk1"/>
                </a:solidFill>
                <a:highlight>
                  <a:schemeClr val="lt1"/>
                </a:highlight>
                <a:latin typeface="Helvetica Neue Light"/>
                <a:ea typeface="Helvetica Neue Light"/>
                <a:cs typeface="Helvetica Neue Light"/>
                <a:sym typeface="Helvetica Neue Light"/>
              </a:rPr>
              <a:t>Primera clase</a:t>
            </a:r>
            <a:endParaRPr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d2afa039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d2afa0396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d2afa0396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 name="Google Shape;165;gd2afa03965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1a5d20403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1a5d20403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b1856c1e7b_1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b1856c1e7b_1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Obligatoria siempre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b1856c1e7b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gb1856c1e7b_1_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t>Obligatoria siempre. Es lo que queremos alcanzar una vez finalizada la clase. Recordá que se enuncian en principio con el verbo delante (por ejemplo: “Comprender…”, “Analizar…”, “conocer…”, etc).</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b1856c1e7b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b1856c1e7b_1_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b1856c1e7b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gb1856c1e7b_1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t>Se puede usar para comenzar o finalizar la clase, según sea más conveniente. La información de este slide es de relleno.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b="1" lang="es-419"/>
              <a:t>Recurso: Mapa de conceptos</a:t>
            </a:r>
            <a:endParaRPr b="1"/>
          </a:p>
          <a:p>
            <a:pPr indent="0" lvl="0" marL="0" rtl="0" algn="l">
              <a:lnSpc>
                <a:spcPct val="100000"/>
              </a:lnSpc>
              <a:spcBef>
                <a:spcPts val="0"/>
              </a:spcBef>
              <a:spcAft>
                <a:spcPts val="0"/>
              </a:spcAft>
              <a:buSzPts val="1100"/>
              <a:buNone/>
            </a:pPr>
            <a:r>
              <a:rPr lang="es-419"/>
              <a:t>Muestra rápidamente los contenidos de la clase y cómo se relacionan. Ayuda a los estudiantes a evitar “perderse” durante la clase, al avanzar en un sentido lineal una diapositiva tras otra. El ejemplo pertenece a la primera clase del curso UX/UI.</a:t>
            </a:r>
            <a:endParaRPr/>
          </a:p>
          <a:p>
            <a:pPr indent="0" lvl="0" marL="0" rtl="0" algn="l">
              <a:lnSpc>
                <a:spcPct val="100000"/>
              </a:lnSpc>
              <a:spcBef>
                <a:spcPts val="0"/>
              </a:spcBef>
              <a:spcAft>
                <a:spcPts val="0"/>
              </a:spcAft>
              <a:buSzPts val="1100"/>
              <a:buNone/>
            </a:pPr>
            <a:r>
              <a:rPr b="1" lang="es-419"/>
              <a:t>Sugerencia</a:t>
            </a:r>
            <a:r>
              <a:rPr lang="es-419"/>
              <a:t>: </a:t>
            </a:r>
            <a:br>
              <a:rPr lang="es-419"/>
            </a:br>
            <a:r>
              <a:rPr lang="es-419"/>
              <a:t>-También se pueden mostrar con un menor énfasis o colores apagados, aquellos contenidos de clases anteriores y que se vinculen con la actual. </a:t>
            </a:r>
            <a:endParaRPr/>
          </a:p>
          <a:p>
            <a:pPr indent="0" lvl="0" marL="0" rtl="0" algn="l">
              <a:lnSpc>
                <a:spcPct val="100000"/>
              </a:lnSpc>
              <a:spcBef>
                <a:spcPts val="0"/>
              </a:spcBef>
              <a:spcAft>
                <a:spcPts val="0"/>
              </a:spcAft>
              <a:buSzPts val="1100"/>
              <a:buNone/>
            </a:pPr>
            <a:r>
              <a:rPr lang="es-419"/>
              <a:t>-Resaltar con color los temas que se abordan en la clase.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b1856c1e7b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 name="Google Shape;66;gb1856c1e7b_1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t>Colocar todas las clases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b1856c1e7b_1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gb1856c1e7b_1_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s-419"/>
              <a:t>Recurso: Cronograma del curso</a:t>
            </a:r>
            <a:br>
              <a:rPr lang="es-419"/>
            </a:br>
            <a:r>
              <a:rPr lang="es-419"/>
              <a:t>- Se muestra al</a:t>
            </a:r>
            <a:r>
              <a:rPr b="1" lang="es-419"/>
              <a:t> inicio</a:t>
            </a:r>
            <a:r>
              <a:rPr lang="es-419"/>
              <a:t> de cada clase </a:t>
            </a:r>
            <a:endParaRPr/>
          </a:p>
          <a:p>
            <a:pPr indent="0" lvl="0" marL="0" rtl="0" algn="l">
              <a:lnSpc>
                <a:spcPct val="100000"/>
              </a:lnSpc>
              <a:spcBef>
                <a:spcPts val="0"/>
              </a:spcBef>
              <a:spcAft>
                <a:spcPts val="0"/>
              </a:spcAft>
              <a:buSzPts val="1100"/>
              <a:buNone/>
            </a:pPr>
            <a:r>
              <a:rPr lang="es-419"/>
              <a:t>- Tiene un aspecto similar a un </a:t>
            </a:r>
            <a:r>
              <a:rPr b="1" lang="es-419"/>
              <a:t>calendario.</a:t>
            </a:r>
            <a:br>
              <a:rPr lang="es-419"/>
            </a:br>
            <a:r>
              <a:rPr lang="es-419"/>
              <a:t>- Resume rápidamente: título de la clase, número y contenidos que abarca</a:t>
            </a:r>
            <a:endParaRPr/>
          </a:p>
          <a:p>
            <a:pPr indent="0" lvl="0" marL="0" rtl="0" algn="l">
              <a:lnSpc>
                <a:spcPct val="100000"/>
              </a:lnSpc>
              <a:spcBef>
                <a:spcPts val="0"/>
              </a:spcBef>
              <a:spcAft>
                <a:spcPts val="0"/>
              </a:spcAft>
              <a:buSzPts val="1100"/>
              <a:buNone/>
            </a:pPr>
            <a:r>
              <a:rPr lang="es-419"/>
              <a:t>- Guía rápida tanto para docentes, como para estudiantes.</a:t>
            </a:r>
            <a:br>
              <a:rPr lang="es-419"/>
            </a:br>
            <a:r>
              <a:rPr lang="es-419"/>
              <a:t>- Para mayor ubicación en el curso, también muestra en un tamaño más pequeño lo sucedido la clase anterior y la siguiente.</a:t>
            </a:r>
            <a:endParaRPr/>
          </a:p>
          <a:p>
            <a:pPr indent="0" lvl="0" marL="0" rtl="0" algn="l">
              <a:lnSpc>
                <a:spcPct val="100000"/>
              </a:lnSpc>
              <a:spcBef>
                <a:spcPts val="0"/>
              </a:spcBef>
              <a:spcAft>
                <a:spcPts val="0"/>
              </a:spcAft>
              <a:buClr>
                <a:schemeClr val="dk1"/>
              </a:buClr>
              <a:buSzPts val="1100"/>
              <a:buFont typeface="Arial"/>
              <a:buNone/>
            </a:pPr>
            <a:r>
              <a:rPr lang="es-419">
                <a:solidFill>
                  <a:schemeClr val="dk1"/>
                </a:solidFill>
              </a:rPr>
              <a:t>-Ubicar en el interior de cada clase aquellas cuestiones destacadas con las cuales se encontrará el alumno y con su respectivo nombre:</a:t>
            </a:r>
            <a:r>
              <a:rPr b="1" lang="es-419">
                <a:solidFill>
                  <a:schemeClr val="dk1"/>
                </a:solidFill>
              </a:rPr>
              <a:t> desafíos, entregables de proyecto, actividades colaborativas o  ejemplos en vivo.</a:t>
            </a:r>
            <a:endParaRPr b="1"/>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8e6dec075f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8e6dec075f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89f72d3c5b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89f72d3c5b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8e6dec075f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8e6dec075f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8a7d1f046a_1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8a7d1f046a_1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89f72d3c5b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89f72d3c5b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b1856c1e7b_1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b1856c1e7b_1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con el contenido más importante de la clase. En una presentación de 50 slides usar máximo 5 de estas.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89f72d3c5b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89f72d3c5b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89f72d3c5b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89f72d3c5b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1821d13a56_0_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g11821d13a56_0_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Usar para slides de sólo texto con bullets.</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b1856c1e7b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gb1856c1e7b_1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s-419"/>
              <a:t>(sólo la primera clase)</a:t>
            </a:r>
            <a:br>
              <a:rPr b="1" lang="es-419"/>
            </a:br>
            <a:r>
              <a:rPr b="1" lang="es-419"/>
              <a:t>Presentación de Estudiantes</a:t>
            </a:r>
            <a:endParaRPr b="1"/>
          </a:p>
          <a:p>
            <a:pPr indent="0" lvl="0" marL="0" rtl="0" algn="l">
              <a:lnSpc>
                <a:spcPct val="100000"/>
              </a:lnSpc>
              <a:spcBef>
                <a:spcPts val="0"/>
              </a:spcBef>
              <a:spcAft>
                <a:spcPts val="0"/>
              </a:spcAft>
              <a:buSzPts val="1100"/>
              <a:buNone/>
            </a:pPr>
            <a:r>
              <a:rPr lang="es-419"/>
              <a:t>Soporte: Encuesta de Zoom</a:t>
            </a:r>
            <a:endParaRPr/>
          </a:p>
          <a:p>
            <a:pPr indent="0" lvl="0" marL="0" rtl="0" algn="l">
              <a:lnSpc>
                <a:spcPct val="100000"/>
              </a:lnSpc>
              <a:spcBef>
                <a:spcPts val="0"/>
              </a:spcBef>
              <a:spcAft>
                <a:spcPts val="0"/>
              </a:spcAft>
              <a:buSzPts val="1100"/>
              <a:buNone/>
            </a:pPr>
            <a:r>
              <a:rPr lang="es-419"/>
              <a:t>¿Como crear encuestas de zoom? Disponible en </a:t>
            </a:r>
            <a:r>
              <a:rPr lang="es-419" u="sng">
                <a:solidFill>
                  <a:schemeClr val="hlink"/>
                </a:solidFill>
                <a:hlinkClick r:id="rId2"/>
              </a:rPr>
              <a:t>este video.</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s-419" u="sng"/>
              <a:t>Consigna:</a:t>
            </a:r>
            <a:r>
              <a:rPr lang="es-419"/>
              <a:t> Presentación de los estudiantes. Generar </a:t>
            </a:r>
            <a:r>
              <a:rPr lang="es-419" u="sng"/>
              <a:t>una encuesta de zoom para cada punto</a:t>
            </a:r>
            <a:r>
              <a:rPr lang="es-419"/>
              <a:t> (3 en total) con los siguientes ítems y opciones.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b="1" lang="es-419"/>
              <a:t>PAÍS </a:t>
            </a:r>
            <a:r>
              <a:rPr lang="es-419"/>
              <a:t>/ Opciones:</a:t>
            </a:r>
            <a:endParaRPr/>
          </a:p>
          <a:p>
            <a:pPr indent="-298450" lvl="0" marL="457200" rtl="0" algn="l">
              <a:lnSpc>
                <a:spcPct val="100000"/>
              </a:lnSpc>
              <a:spcBef>
                <a:spcPts val="0"/>
              </a:spcBef>
              <a:spcAft>
                <a:spcPts val="0"/>
              </a:spcAft>
              <a:buSzPts val="1100"/>
              <a:buAutoNum type="arabicPeriod"/>
            </a:pPr>
            <a:r>
              <a:rPr lang="es-419"/>
              <a:t>Argentina</a:t>
            </a:r>
            <a:endParaRPr/>
          </a:p>
          <a:p>
            <a:pPr indent="-298450" lvl="0" marL="457200" rtl="0" algn="l">
              <a:lnSpc>
                <a:spcPct val="100000"/>
              </a:lnSpc>
              <a:spcBef>
                <a:spcPts val="0"/>
              </a:spcBef>
              <a:spcAft>
                <a:spcPts val="0"/>
              </a:spcAft>
              <a:buSzPts val="1100"/>
              <a:buAutoNum type="arabicPeriod"/>
            </a:pPr>
            <a:r>
              <a:rPr lang="es-419"/>
              <a:t>Uruguay</a:t>
            </a:r>
            <a:endParaRPr/>
          </a:p>
          <a:p>
            <a:pPr indent="-298450" lvl="0" marL="457200" rtl="0" algn="l">
              <a:lnSpc>
                <a:spcPct val="100000"/>
              </a:lnSpc>
              <a:spcBef>
                <a:spcPts val="0"/>
              </a:spcBef>
              <a:spcAft>
                <a:spcPts val="0"/>
              </a:spcAft>
              <a:buSzPts val="1100"/>
              <a:buAutoNum type="arabicPeriod"/>
            </a:pPr>
            <a:r>
              <a:rPr lang="es-419"/>
              <a:t>Chile</a:t>
            </a:r>
            <a:endParaRPr/>
          </a:p>
          <a:p>
            <a:pPr indent="-298450" lvl="0" marL="457200" rtl="0" algn="l">
              <a:lnSpc>
                <a:spcPct val="100000"/>
              </a:lnSpc>
              <a:spcBef>
                <a:spcPts val="0"/>
              </a:spcBef>
              <a:spcAft>
                <a:spcPts val="0"/>
              </a:spcAft>
              <a:buSzPts val="1100"/>
              <a:buAutoNum type="arabicPeriod"/>
            </a:pPr>
            <a:r>
              <a:rPr lang="es-419"/>
              <a:t>Colombia</a:t>
            </a:r>
            <a:endParaRPr/>
          </a:p>
          <a:p>
            <a:pPr indent="-298450" lvl="0" marL="457200" rtl="0" algn="l">
              <a:lnSpc>
                <a:spcPct val="100000"/>
              </a:lnSpc>
              <a:spcBef>
                <a:spcPts val="0"/>
              </a:spcBef>
              <a:spcAft>
                <a:spcPts val="0"/>
              </a:spcAft>
              <a:buSzPts val="1100"/>
              <a:buAutoNum type="arabicPeriod"/>
            </a:pPr>
            <a:r>
              <a:rPr lang="es-419"/>
              <a:t>Perú</a:t>
            </a:r>
            <a:endParaRPr/>
          </a:p>
          <a:p>
            <a:pPr indent="-298450" lvl="0" marL="457200" rtl="0" algn="l">
              <a:lnSpc>
                <a:spcPct val="100000"/>
              </a:lnSpc>
              <a:spcBef>
                <a:spcPts val="0"/>
              </a:spcBef>
              <a:spcAft>
                <a:spcPts val="0"/>
              </a:spcAft>
              <a:buSzPts val="1100"/>
              <a:buAutoNum type="arabicPeriod"/>
            </a:pPr>
            <a:r>
              <a:rPr lang="es-419"/>
              <a:t>Otro</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b="1" lang="es-419"/>
              <a:t>CONOCIMIENTOS PREVIOS DE DISEÑO /</a:t>
            </a:r>
            <a:r>
              <a:rPr lang="es-419"/>
              <a:t> Opciones:</a:t>
            </a:r>
            <a:endParaRPr/>
          </a:p>
          <a:p>
            <a:pPr indent="-298450" lvl="0" marL="457200" rtl="0" algn="l">
              <a:lnSpc>
                <a:spcPct val="100000"/>
              </a:lnSpc>
              <a:spcBef>
                <a:spcPts val="0"/>
              </a:spcBef>
              <a:spcAft>
                <a:spcPts val="0"/>
              </a:spcAft>
              <a:buSzPts val="1100"/>
              <a:buAutoNum type="arabicPeriod"/>
            </a:pPr>
            <a:r>
              <a:rPr lang="es-419"/>
              <a:t>Nulo conocimiento</a:t>
            </a:r>
            <a:endParaRPr/>
          </a:p>
          <a:p>
            <a:pPr indent="-298450" lvl="0" marL="457200" rtl="0" algn="l">
              <a:lnSpc>
                <a:spcPct val="100000"/>
              </a:lnSpc>
              <a:spcBef>
                <a:spcPts val="0"/>
              </a:spcBef>
              <a:spcAft>
                <a:spcPts val="0"/>
              </a:spcAft>
              <a:buSzPts val="1100"/>
              <a:buAutoNum type="arabicPeriod"/>
            </a:pPr>
            <a:r>
              <a:rPr lang="es-419"/>
              <a:t>Poco </a:t>
            </a:r>
            <a:r>
              <a:rPr lang="es-419">
                <a:solidFill>
                  <a:schemeClr val="dk1"/>
                </a:solidFill>
              </a:rPr>
              <a:t>conocimiento</a:t>
            </a:r>
            <a:endParaRPr/>
          </a:p>
          <a:p>
            <a:pPr indent="-298450" lvl="0" marL="457200" rtl="0" algn="l">
              <a:lnSpc>
                <a:spcPct val="100000"/>
              </a:lnSpc>
              <a:spcBef>
                <a:spcPts val="0"/>
              </a:spcBef>
              <a:spcAft>
                <a:spcPts val="0"/>
              </a:spcAft>
              <a:buSzPts val="1100"/>
              <a:buAutoNum type="arabicPeriod"/>
            </a:pPr>
            <a:r>
              <a:rPr lang="es-419"/>
              <a:t>Bastante </a:t>
            </a:r>
            <a:r>
              <a:rPr lang="es-419">
                <a:solidFill>
                  <a:schemeClr val="dk1"/>
                </a:solidFill>
              </a:rPr>
              <a:t>conocimiento</a:t>
            </a:r>
            <a:endParaRPr/>
          </a:p>
          <a:p>
            <a:pPr indent="-298450" lvl="0" marL="457200" rtl="0" algn="l">
              <a:lnSpc>
                <a:spcPct val="100000"/>
              </a:lnSpc>
              <a:spcBef>
                <a:spcPts val="0"/>
              </a:spcBef>
              <a:spcAft>
                <a:spcPts val="0"/>
              </a:spcAft>
              <a:buSzPts val="1100"/>
              <a:buAutoNum type="arabicPeriod"/>
            </a:pPr>
            <a:r>
              <a:rPr lang="es-419"/>
              <a:t>Otro</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b="1" lang="es-419"/>
              <a:t>¿POR QUÉ ELEGISTE EL CURSO? / </a:t>
            </a:r>
            <a:r>
              <a:rPr lang="es-419"/>
              <a:t>Opciones:</a:t>
            </a:r>
            <a:endParaRPr/>
          </a:p>
          <a:p>
            <a:pPr indent="-298450" lvl="0" marL="457200" rtl="0" algn="l">
              <a:lnSpc>
                <a:spcPct val="100000"/>
              </a:lnSpc>
              <a:spcBef>
                <a:spcPts val="0"/>
              </a:spcBef>
              <a:spcAft>
                <a:spcPts val="0"/>
              </a:spcAft>
              <a:buSzPts val="1100"/>
              <a:buAutoNum type="arabicPeriod"/>
            </a:pPr>
            <a:r>
              <a:rPr lang="es-419"/>
              <a:t>Soy curioso/a y siempre quiero aprender más.</a:t>
            </a:r>
            <a:endParaRPr/>
          </a:p>
          <a:p>
            <a:pPr indent="-298450" lvl="0" marL="457200" rtl="0" algn="l">
              <a:lnSpc>
                <a:spcPct val="100000"/>
              </a:lnSpc>
              <a:spcBef>
                <a:spcPts val="0"/>
              </a:spcBef>
              <a:spcAft>
                <a:spcPts val="0"/>
              </a:spcAft>
              <a:buSzPts val="1100"/>
              <a:buAutoNum type="arabicPeriod"/>
            </a:pPr>
            <a:r>
              <a:rPr lang="es-419"/>
              <a:t>Quiero emprender o mejorar mi camino Freelance.</a:t>
            </a:r>
            <a:endParaRPr/>
          </a:p>
          <a:p>
            <a:pPr indent="-298450" lvl="0" marL="457200" rtl="0" algn="l">
              <a:lnSpc>
                <a:spcPct val="100000"/>
              </a:lnSpc>
              <a:spcBef>
                <a:spcPts val="0"/>
              </a:spcBef>
              <a:spcAft>
                <a:spcPts val="0"/>
              </a:spcAft>
              <a:buSzPts val="1100"/>
              <a:buAutoNum type="arabicPeriod"/>
            </a:pPr>
            <a:r>
              <a:rPr lang="es-419"/>
              <a:t>Quiero perfeccionar o desenvolverme de forma profesional o laboral.</a:t>
            </a:r>
            <a:endParaRPr/>
          </a:p>
          <a:p>
            <a:pPr indent="-298450" lvl="0" marL="457200" rtl="0" algn="l">
              <a:lnSpc>
                <a:spcPct val="100000"/>
              </a:lnSpc>
              <a:spcBef>
                <a:spcPts val="0"/>
              </a:spcBef>
              <a:spcAft>
                <a:spcPts val="0"/>
              </a:spcAft>
              <a:buSzPts val="1100"/>
              <a:buAutoNum type="arabicPeriod"/>
            </a:pPr>
            <a:r>
              <a:rPr lang="es-419"/>
              <a:t>Otro</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b18eabcc1d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b18eabcc1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rPr>
              <a:t>Usar para slides de sólo texto con bullets.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1821d13a56_0_1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11821d13a56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highlight>
                  <a:srgbClr val="E0FF00"/>
                </a:highlight>
              </a:rPr>
              <a:t>Fuente: https://uniwebsidad.com/libros/javascript/capitulo-1/etiqueta-noscript</a:t>
            </a:r>
            <a:endParaRPr>
              <a:solidFill>
                <a:schemeClr val="dk1"/>
              </a:solidFill>
              <a:highlight>
                <a:srgbClr val="E0FF00"/>
              </a:highlight>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8cda4fd187_2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8cda4fd187_2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1821d13a56_0_1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g11821d13a56_0_1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b18eabcc1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b18eabcc1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+Maggie dio permiso explícito para poder usar este contenido</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8cda4fd187_2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8cda4fd187_2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b18eabcc1d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b18eabcc1d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11821d13a56_0_2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 name="Google Shape;395;g11821d13a56_0_2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8e6dec075f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8e6dec075f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b18eabcc1d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b18eabcc1d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b1856c1e7b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gb1856c1e7b_1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Obligatoria siempre.</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b18eabcc1d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b18eabcc1d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texto con imagen.</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b18eabcc1d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b18eabcc1d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419" sz="1200">
                <a:solidFill>
                  <a:schemeClr val="dk1"/>
                </a:solidFill>
                <a:highlight>
                  <a:schemeClr val="lt1"/>
                </a:highlight>
              </a:rPr>
              <a:t>Para referenciar al objeto a través de una clase utilizamos un punto (.). En cambio, por el id lo hacemos a través de un numeral (#).</a:t>
            </a:r>
            <a:endParaRPr sz="1200">
              <a:solidFill>
                <a:schemeClr val="dk1"/>
              </a:solidFill>
              <a:highlight>
                <a:schemeClr val="lt1"/>
              </a:highlight>
            </a:endParaRPr>
          </a:p>
          <a:p>
            <a:pPr indent="0" lvl="0" marL="0" rtl="0" algn="l">
              <a:lnSpc>
                <a:spcPct val="115000"/>
              </a:lnSpc>
              <a:spcBef>
                <a:spcPts val="0"/>
              </a:spcBef>
              <a:spcAft>
                <a:spcPts val="0"/>
              </a:spcAft>
              <a:buClr>
                <a:schemeClr val="dk1"/>
              </a:buClr>
              <a:buSzPts val="1100"/>
              <a:buFont typeface="Arial"/>
              <a:buNone/>
            </a:pPr>
            <a:r>
              <a:rPr lang="es-419" sz="1200">
                <a:solidFill>
                  <a:schemeClr val="dk1"/>
                </a:solidFill>
                <a:highlight>
                  <a:schemeClr val="lt1"/>
                </a:highlight>
              </a:rPr>
              <a:t>También podemos hacer referencia a través del elemento directamente, por ejemplo aplicando un estilo a todos los inputs del documento.</a:t>
            </a:r>
            <a:endParaRPr sz="300">
              <a:solidFill>
                <a:schemeClr val="dk1"/>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b18eabcc1d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b18eabcc1d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chemeClr val="lt1"/>
                </a:highlight>
                <a:latin typeface="Helvetica Neue Light"/>
                <a:ea typeface="Helvetica Neue Light"/>
                <a:cs typeface="Helvetica Neue Light"/>
                <a:sym typeface="Helvetica Neue Light"/>
              </a:rPr>
              <a:t>Para referenciar al objeto a través de una clase utilizamos un punto (.). En cambio, por el id lo hacemos a través de un numeral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chemeClr val="lt1"/>
                </a:highlight>
                <a:latin typeface="Helvetica Neue Light"/>
                <a:ea typeface="Helvetica Neue Light"/>
                <a:cs typeface="Helvetica Neue Light"/>
                <a:sym typeface="Helvetica Neue Light"/>
              </a:rPr>
              <a:t>También podemos hacer referencia a través del elemento directamente, por ejemplo aplicando un estilo a todos los inputs del documento.</a:t>
            </a:r>
            <a:endParaRPr>
              <a:solidFill>
                <a:schemeClr val="dk1"/>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b18eabcc1d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b18eabcc1d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aaa0a835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0" name="Google Shape;460;gaaa0a8351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Obligatoria siempre. A la hora del Break, entre 5 y 10 minutos. Considerar ubicar este espacio en un momento adecuado de la clase. Al volver, mostrar los resultados de la pregunta del anterior slide y generar un breve intercambio.</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8e6dec075f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8e6dec075f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b18eabcc1d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b18eabcc1d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b18eabcc1d_0_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b18eabcc1d_0_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b18eabcc1d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b18eabcc1d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b18eabcc1d_0_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b18eabcc1d_0_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b1856c1e7b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gb1856c1e7b_1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t>Sólo se muestra la primera clase.</a:t>
            </a:r>
            <a:br>
              <a:rPr lang="es-419"/>
            </a:br>
            <a:r>
              <a:rPr lang="es-419"/>
              <a:t>Cuando se haga la presentación de los desafíos en la primera clase, se sugiere complementar con la cantidad que hay de los mismos a lo largo de la cursada.</a:t>
            </a:r>
            <a:endParaRPr/>
          </a:p>
          <a:p>
            <a:pPr indent="0" lvl="0" marL="0" rtl="0" algn="l">
              <a:lnSpc>
                <a:spcPct val="100000"/>
              </a:lnSpc>
              <a:spcBef>
                <a:spcPts val="0"/>
              </a:spcBef>
              <a:spcAft>
                <a:spcPts val="0"/>
              </a:spcAft>
              <a:buSzPts val="1100"/>
              <a:buNone/>
            </a:pPr>
            <a:r>
              <a:rPr b="1" lang="es-419"/>
              <a:t>Otras sugerencias:</a:t>
            </a:r>
            <a:endParaRPr b="1"/>
          </a:p>
          <a:p>
            <a:pPr indent="-298450" lvl="0" marL="457200" rtl="0" algn="l">
              <a:lnSpc>
                <a:spcPct val="100000"/>
              </a:lnSpc>
              <a:spcBef>
                <a:spcPts val="0"/>
              </a:spcBef>
              <a:spcAft>
                <a:spcPts val="0"/>
              </a:spcAft>
              <a:buSzPts val="1100"/>
              <a:buChar char="-"/>
            </a:pPr>
            <a:r>
              <a:rPr lang="es-419"/>
              <a:t>No solicitar más de un desafío entregable por clase a los estudiantes.</a:t>
            </a:r>
            <a:endParaRPr/>
          </a:p>
          <a:p>
            <a:pPr indent="-298450" lvl="0" marL="457200" rtl="0" algn="l">
              <a:lnSpc>
                <a:spcPct val="100000"/>
              </a:lnSpc>
              <a:spcBef>
                <a:spcPts val="0"/>
              </a:spcBef>
              <a:spcAft>
                <a:spcPts val="0"/>
              </a:spcAft>
              <a:buSzPts val="1100"/>
              <a:buChar char="-"/>
            </a:pPr>
            <a:r>
              <a:rPr lang="es-419"/>
              <a:t>Si se utiliza un desafío genérico, si bien no se entregan, que demuestre una finalidad. Por ejemplo, puede utilizarse para solicitar algo puntual de tarea: “Para la próxima clase traer anotado…” o ser la práctica necesaria para otro entregable vinculado con el Proyecto</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b18eabcc1d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b18eabcc1d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b18eabcc1d_0_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b18eabcc1d_0_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b18eabcc1d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b18eabcc1d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b18eabcc1d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b18eabcc1d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b18eabcc1d_0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b18eabcc1d_0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b18eabcc1d_0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b18eabcc1d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texto con imagen.</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b18eabcc1d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b18eabcc1d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texto con imagen.</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11821d13a56_0_2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9" name="Google Shape;559;g11821d13a56_0_2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11821d13a56_0_3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0" name="Google Shape;570;g11821d13a56_0_3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slides de sólo texto. Si no alcanza, no sobrecargar, usar otra con el mismo título para indicar que continúa el mismo módulo.</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b18eabcc1d_0_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b18eabcc1d_0_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los subtemas de un módulo.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b1856c1e7b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gb1856c1e7b_1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t>Sólo se muestra la primera clase.</a:t>
            </a:r>
            <a:br>
              <a:rPr lang="es-419"/>
            </a:br>
            <a:r>
              <a:rPr lang="es-419"/>
              <a:t>Cuando se haga la presentación de los desafíos en la primera clase, se sugiere complementar con la cantidad que hay de los mismos a lo largo de la cursada.</a:t>
            </a:r>
            <a:endParaRPr/>
          </a:p>
          <a:p>
            <a:pPr indent="0" lvl="0" marL="0" rtl="0" algn="l">
              <a:lnSpc>
                <a:spcPct val="100000"/>
              </a:lnSpc>
              <a:spcBef>
                <a:spcPts val="0"/>
              </a:spcBef>
              <a:spcAft>
                <a:spcPts val="0"/>
              </a:spcAft>
              <a:buSzPts val="1100"/>
              <a:buNone/>
            </a:pPr>
            <a:r>
              <a:rPr b="1" lang="es-419"/>
              <a:t>Otras sugerencias:</a:t>
            </a:r>
            <a:endParaRPr b="1"/>
          </a:p>
          <a:p>
            <a:pPr indent="-298450" lvl="0" marL="457200" rtl="0" algn="l">
              <a:lnSpc>
                <a:spcPct val="100000"/>
              </a:lnSpc>
              <a:spcBef>
                <a:spcPts val="0"/>
              </a:spcBef>
              <a:spcAft>
                <a:spcPts val="0"/>
              </a:spcAft>
              <a:buSzPts val="1100"/>
              <a:buChar char="-"/>
            </a:pPr>
            <a:r>
              <a:rPr lang="es-419"/>
              <a:t>No solicitar más de un desafío entregable por clase a los estudiantes.</a:t>
            </a:r>
            <a:endParaRPr/>
          </a:p>
          <a:p>
            <a:pPr indent="-298450" lvl="0" marL="457200" rtl="0" algn="l">
              <a:lnSpc>
                <a:spcPct val="100000"/>
              </a:lnSpc>
              <a:spcBef>
                <a:spcPts val="0"/>
              </a:spcBef>
              <a:spcAft>
                <a:spcPts val="0"/>
              </a:spcAft>
              <a:buSzPts val="1100"/>
              <a:buChar char="-"/>
            </a:pPr>
            <a:r>
              <a:rPr lang="es-419"/>
              <a:t>Si se utiliza un desafío genérico, si bien no se entregan, que demuestre una finalidad. Por ejemplo, puede utilizarse para solicitar algo puntual de tarea: “Para la próxima clase traer anotado…” o ser la práctica necesaria para otro entregable vinculado con el Proyecto</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b18eabcc1d_0_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b18eabcc1d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texto con imagen.</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b18eabcc1d_0_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b18eabcc1d_0_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texto con imagen.</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b18eabcc1d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b18eabcc1d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texto con imagen.</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b18eabcc1d_0_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b18eabcc1d_0_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texto con imagen.</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b18eabcc1d_0_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b18eabcc1d_0_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slides de texto con imagen.</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8e6dec075f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8e6dec075f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b18eabcc1d_0_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b18eabcc1d_0_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b18eabcc1d_0_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b18eabcc1d_0_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Hacer referencia a potencialidad de la librería</a:t>
            </a:r>
            <a:br>
              <a:rPr lang="es-419"/>
            </a:br>
            <a:r>
              <a:rPr lang="es-419"/>
              <a:t>-Cantidad de proyectos en GitHub</a:t>
            </a:r>
            <a:br>
              <a:rPr lang="es-419"/>
            </a:br>
            <a:r>
              <a:rPr lang="es-419"/>
              <a:t>-Relevancia de JS en sí en el ecosistema</a:t>
            </a:r>
            <a:br>
              <a:rPr lang="es-419"/>
            </a:br>
            <a:r>
              <a:rPr lang="es-419"/>
              <a:t>-Incluir datos referidos a la experiencia profesional</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b18eabcc1d_0_100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3" name="Google Shape;653;gb18eabcc1d_0_10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challenges genéricos.</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b18eabcc1d_0_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1" name="Google Shape;661;gb18eabcc1d_0_10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las subsiguientes slides de challenges genéricos.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b1856c1e7b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gb1856c1e7b_1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Primera clase</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b18eabcc1d_0_1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9" name="Google Shape;669;gb18eabcc1d_0_10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rPr>
              <a:t>Verbal</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b18eabcc1d_0_10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5" name="Google Shape;675;gb18eabcc1d_0_10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Obligatoria. Se sugiere ubicar al finalizar la explicación de algún tema, para abrir formalmente el espacio de preguntas y ordenar la interacción.</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be0507d1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1" name="Google Shape;681;gbe0507d16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Portada de Coder Tips</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be0507d16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be0507d16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que los estudiantes puedan explorar en sus casas los recursos vistos en clase: artículos, herramientas, websites, videos.</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be0507d16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be0507d16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que los estudiantes puedan explorar en sus casas los recursos vistos en clase: artículos, herramientas, websites, videos.</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b18eabcc1d_0_1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8" name="Google Shape;708;gb18eabcc1d_0_10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Portada de Material Ampliado</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b18eabcc1d_0_1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5" name="Google Shape;715;gb18eabcc1d_0_10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que los estudiantes puedan explorar en sus casas los recursos vistos en clase: libros, artículos, herramientas, websites, videos (ajenos a Coder)</a:t>
            </a:r>
            <a:endParaRPr>
              <a:solidFill>
                <a:schemeClr val="dk1"/>
              </a:solidFill>
            </a:endParaRPr>
          </a:p>
          <a:p>
            <a:pPr indent="0" lvl="0" marL="0" rtl="0" algn="l">
              <a:lnSpc>
                <a:spcPct val="100000"/>
              </a:lnSpc>
              <a:spcBef>
                <a:spcPts val="0"/>
              </a:spcBef>
              <a:spcAft>
                <a:spcPts val="0"/>
              </a:spcAft>
              <a:buSzPts val="1100"/>
              <a:buNone/>
            </a:pPr>
            <a:r>
              <a:rPr lang="es-419">
                <a:solidFill>
                  <a:schemeClr val="dk1"/>
                </a:solidFill>
              </a:rPr>
              <a:t>Enviar el contenido a integrar a </a:t>
            </a:r>
            <a:r>
              <a:rPr lang="es-419" u="sng">
                <a:solidFill>
                  <a:schemeClr val="hlink"/>
                </a:solidFill>
                <a:hlinkClick r:id="rId2"/>
              </a:rPr>
              <a:t>contenidos@coderhouse.com</a:t>
            </a:r>
            <a:r>
              <a:rPr lang="es-419">
                <a:solidFill>
                  <a:schemeClr val="dk1"/>
                </a:solidFill>
              </a:rPr>
              <a:t> para que lo podamos incluir en el Repositorio.</a:t>
            </a:r>
            <a:endParaRPr>
              <a:solidFill>
                <a:schemeClr val="dk1"/>
              </a:solidFill>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d5e99a5a6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4" name="Google Shape;724;gd5e99a5a69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gd632c0b67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1" name="Google Shape;731;gd632c0b67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gb18eabcc1d_0_1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9" name="Google Shape;739;gb18eabcc1d_0_10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Obligatoria siempre. En caso de cerrar con el “mapa de conceptos” se puede dejar solo “muchas gracias”. Completar el resumen con palabras claves de lo visto.</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b1856c1e7b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gb1856c1e7b_1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Primera clase</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b18eabcc1d_0_10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5" name="Google Shape;745;gb18eabcc1d_0_10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Obligatoria siempre.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b1856c1e7b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b1856c1e7b_1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Primera clase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9.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50" name="Shape 50"/>
        <p:cNvGrpSpPr/>
        <p:nvPr/>
      </p:nvGrpSpPr>
      <p:grpSpPr>
        <a:xfrm>
          <a:off x="0" y="0"/>
          <a:ext cx="0" cy="0"/>
          <a:chOff x="0" y="0"/>
          <a:chExt cx="0" cy="0"/>
        </a:xfrm>
      </p:grpSpPr>
      <p:pic>
        <p:nvPicPr>
          <p:cNvPr id="51" name="Google Shape;51;p13"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3" name="Shape 53"/>
        <p:cNvGrpSpPr/>
        <p:nvPr/>
      </p:nvGrpSpPr>
      <p:grpSpPr>
        <a:xfrm>
          <a:off x="0" y="0"/>
          <a:ext cx="0" cy="0"/>
          <a:chOff x="0" y="0"/>
          <a:chExt cx="0" cy="0"/>
        </a:xfrm>
      </p:grpSpPr>
      <p:sp>
        <p:nvSpPr>
          <p:cNvPr id="54" name="Google Shape;54;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55" name="Google Shape;55;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1600"/>
              </a:spcBef>
              <a:spcAft>
                <a:spcPts val="160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56" name="Google Shape;56;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2" name="Shape 52"/>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6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unruffled-hermann-20d922.netlify.app/" TargetMode="External"/><Relationship Id="rId4" Type="http://schemas.openxmlformats.org/officeDocument/2006/relationships/hyperlink" Target="https://refugio-tiendadeco-marceloluismoreno.netlify.app/" TargetMode="External"/><Relationship Id="rId5" Type="http://schemas.openxmlformats.org/officeDocument/2006/relationships/hyperlink" Target="https://cocky-bose-3d69f9.netlify.app/" TargetMode="External"/><Relationship Id="rId6" Type="http://schemas.openxmlformats.org/officeDocument/2006/relationships/image" Target="../media/image24.png"/><Relationship Id="rId7"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drive.google.com/drive/folders/1wxjaE5oAW_EPOwpj2Hy2E_IeXwf-gc3J?usp=sharing" TargetMode="External"/><Relationship Id="rId4" Type="http://schemas.openxmlformats.org/officeDocument/2006/relationships/image" Target="../media/image22.png"/><Relationship Id="rId5" Type="http://schemas.openxmlformats.org/officeDocument/2006/relationships/image" Target="../media/image19.png"/><Relationship Id="rId6" Type="http://schemas.openxmlformats.org/officeDocument/2006/relationships/image" Target="../media/image17.png"/><Relationship Id="rId7"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hyperlink" Target="https://create.kahoot.it/share/javascript-trivia-avanzada/ab71b727-ea1a-4386-85d0-f096a2593387"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8.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7.png"/><Relationship Id="rId4" Type="http://schemas.openxmlformats.org/officeDocument/2006/relationships/image" Target="../media/image30.png"/><Relationship Id="rId5" Type="http://schemas.openxmlformats.org/officeDocument/2006/relationships/image" Target="../media/image35.png"/><Relationship Id="rId6" Type="http://schemas.openxmlformats.org/officeDocument/2006/relationships/image" Target="../media/image26.png"/><Relationship Id="rId7" Type="http://schemas.openxmlformats.org/officeDocument/2006/relationships/image" Target="../media/image3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4.png"/><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4.png"/><Relationship Id="rId4" Type="http://schemas.openxmlformats.org/officeDocument/2006/relationships/image" Target="../media/image3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4.png"/><Relationship Id="rId4" Type="http://schemas.openxmlformats.org/officeDocument/2006/relationships/image" Target="../media/image4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8.png"/><Relationship Id="rId4" Type="http://schemas.openxmlformats.org/officeDocument/2006/relationships/image" Target="../media/image4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8.png"/><Relationship Id="rId4" Type="http://schemas.openxmlformats.org/officeDocument/2006/relationships/image" Target="../media/image3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4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4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4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36.png"/><Relationship Id="rId4" Type="http://schemas.openxmlformats.org/officeDocument/2006/relationships/image" Target="../media/image76.png"/><Relationship Id="rId5" Type="http://schemas.openxmlformats.org/officeDocument/2006/relationships/hyperlink" Target="https://twitter.com/Mappletons"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38.png"/><Relationship Id="rId4" Type="http://schemas.openxmlformats.org/officeDocument/2006/relationships/image" Target="../media/image44.gi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s://developer.mozilla.org/es/docs/Web/API" TargetMode="External"/><Relationship Id="rId4" Type="http://schemas.openxmlformats.org/officeDocument/2006/relationships/image" Target="../media/image36.png"/><Relationship Id="rId5" Type="http://schemas.openxmlformats.org/officeDocument/2006/relationships/image" Target="../media/image54.png"/><Relationship Id="rId6" Type="http://schemas.openxmlformats.org/officeDocument/2006/relationships/image" Target="../media/image5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developer.mozilla.org/es/docs/Web/API" TargetMode="External"/><Relationship Id="rId4" Type="http://schemas.openxmlformats.org/officeDocument/2006/relationships/image" Target="../media/image43.png"/><Relationship Id="rId5" Type="http://schemas.openxmlformats.org/officeDocument/2006/relationships/hyperlink" Target="https://caniuse.com/" TargetMode="External"/><Relationship Id="rId6" Type="http://schemas.openxmlformats.org/officeDocument/2006/relationships/hyperlink" Target="https://caniuse.com/" TargetMode="External"/><Relationship Id="rId7" Type="http://schemas.openxmlformats.org/officeDocument/2006/relationships/image" Target="../media/image5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47.png"/><Relationship Id="rId4" Type="http://schemas.openxmlformats.org/officeDocument/2006/relationships/image" Target="../media/image4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hyperlink" Target="https://plataforma.coderhouse.com/video-tutoriales" TargetMode="External"/><Relationship Id="rId5"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36.png"/><Relationship Id="rId4" Type="http://schemas.openxmlformats.org/officeDocument/2006/relationships/image" Target="../media/image55.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36.png"/><Relationship Id="rId4" Type="http://schemas.openxmlformats.org/officeDocument/2006/relationships/image" Target="../media/image5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36.png"/><Relationship Id="rId4" Type="http://schemas.openxmlformats.org/officeDocument/2006/relationships/image" Target="../media/image5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4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3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47.png"/><Relationship Id="rId4" Type="http://schemas.openxmlformats.org/officeDocument/2006/relationships/image" Target="../media/image5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47.png"/><Relationship Id="rId4" Type="http://schemas.openxmlformats.org/officeDocument/2006/relationships/image" Target="../media/image5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36.png"/><Relationship Id="rId4" Type="http://schemas.openxmlformats.org/officeDocument/2006/relationships/image" Target="../media/image52.png"/><Relationship Id="rId5" Type="http://schemas.openxmlformats.org/officeDocument/2006/relationships/image" Target="../media/image6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3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3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36.png"/><Relationship Id="rId4" Type="http://schemas.openxmlformats.org/officeDocument/2006/relationships/image" Target="../media/image5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36.png"/><Relationship Id="rId4" Type="http://schemas.openxmlformats.org/officeDocument/2006/relationships/image" Target="../media/image6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36.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3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36.png"/><Relationship Id="rId4" Type="http://schemas.openxmlformats.org/officeDocument/2006/relationships/image" Target="../media/image57.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36.png"/><Relationship Id="rId4" Type="http://schemas.openxmlformats.org/officeDocument/2006/relationships/image" Target="../media/image6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hyperlink" Target="https://developer.mozilla.org/es/docs/Web/API" TargetMode="External"/><Relationship Id="rId4" Type="http://schemas.openxmlformats.org/officeDocument/2006/relationships/image" Target="../media/image43.png"/><Relationship Id="rId5" Type="http://schemas.openxmlformats.org/officeDocument/2006/relationships/hyperlink" Target="https://caniuse.com/" TargetMode="External"/><Relationship Id="rId6" Type="http://schemas.openxmlformats.org/officeDocument/2006/relationships/hyperlink" Target="https://caniuse.com/" TargetMode="External"/><Relationship Id="rId7" Type="http://schemas.openxmlformats.org/officeDocument/2006/relationships/image" Target="../media/image5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hyperlink" Target="https://developer.mozilla.org/es/docs/Web/JavaScript/Reference/Operators/Conditional_Operator" TargetMode="External"/><Relationship Id="rId4" Type="http://schemas.openxmlformats.org/officeDocument/2006/relationships/hyperlink" Target="https://developer.mozilla.org/es/docs/Web/JavaScript/Reference/Operators/Destructuring_assignment" TargetMode="External"/><Relationship Id="rId5" Type="http://schemas.openxmlformats.org/officeDocument/2006/relationships/hyperlink" Target="https://developer.mozilla.org/es/docs/Web/JavaScript/Reference/Operators/Spread_syntax" TargetMode="External"/><Relationship Id="rId6" Type="http://schemas.openxmlformats.org/officeDocument/2006/relationships/hyperlink" Target="https://developer.mozilla.org/es/docs/Web/JavaScript/Reference/Functions/rest_parameters" TargetMode="External"/><Relationship Id="rId7" Type="http://schemas.openxmlformats.org/officeDocument/2006/relationships/image" Target="../media/image43.png"/><Relationship Id="rId8" Type="http://schemas.openxmlformats.org/officeDocument/2006/relationships/image" Target="../media/image6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60.png"/><Relationship Id="rId4" Type="http://schemas.openxmlformats.org/officeDocument/2006/relationships/image" Target="../media/image68.gif"/><Relationship Id="rId5" Type="http://schemas.openxmlformats.org/officeDocument/2006/relationships/image" Target="../media/image6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36.png"/><Relationship Id="rId4" Type="http://schemas.openxmlformats.org/officeDocument/2006/relationships/image" Target="../media/image78.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36.png"/><Relationship Id="rId4" Type="http://schemas.openxmlformats.org/officeDocument/2006/relationships/image" Target="../media/image77.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36.png"/><Relationship Id="rId4" Type="http://schemas.openxmlformats.org/officeDocument/2006/relationships/image" Target="../media/image64.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36.png"/><Relationship Id="rId4" Type="http://schemas.openxmlformats.org/officeDocument/2006/relationships/image" Target="../media/image72.png"/><Relationship Id="rId5" Type="http://schemas.openxmlformats.org/officeDocument/2006/relationships/image" Target="../media/image70.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36.png"/><Relationship Id="rId4" Type="http://schemas.openxmlformats.org/officeDocument/2006/relationships/image" Target="../media/image79.png"/><Relationship Id="rId5" Type="http://schemas.openxmlformats.org/officeDocument/2006/relationships/image" Target="../media/image7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80.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6.xml"/><Relationship Id="rId3" Type="http://schemas.openxmlformats.org/officeDocument/2006/relationships/image" Target="../media/image66.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7.xml"/><Relationship Id="rId3" Type="http://schemas.openxmlformats.org/officeDocument/2006/relationships/image" Target="../media/image69.png"/><Relationship Id="rId4" Type="http://schemas.openxmlformats.org/officeDocument/2006/relationships/image" Target="../media/image92.png"/><Relationship Id="rId5" Type="http://schemas.openxmlformats.org/officeDocument/2006/relationships/image" Target="../media/image83.png"/><Relationship Id="rId6" Type="http://schemas.openxmlformats.org/officeDocument/2006/relationships/image" Target="../media/image73.png"/><Relationship Id="rId7" Type="http://schemas.openxmlformats.org/officeDocument/2006/relationships/image" Target="../media/image81.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75.png"/><Relationship Id="rId4" Type="http://schemas.openxmlformats.org/officeDocument/2006/relationships/image" Target="../media/image74.png"/><Relationship Id="rId5" Type="http://schemas.openxmlformats.org/officeDocument/2006/relationships/image" Target="../media/image82.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75.png"/><Relationship Id="rId4" Type="http://schemas.openxmlformats.org/officeDocument/2006/relationships/image" Target="../media/image8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3.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75.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85.png"/><Relationship Id="rId4" Type="http://schemas.openxmlformats.org/officeDocument/2006/relationships/image" Target="../media/image88.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87.png"/><Relationship Id="rId4" Type="http://schemas.openxmlformats.org/officeDocument/2006/relationships/image" Target="../media/image86.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hyperlink" Target="https://www.youtube.com/playlist?list=PL_-j_Nxetw-GGSiu_0KAQKktto9-lOtaO" TargetMode="External"/><Relationship Id="rId4" Type="http://schemas.openxmlformats.org/officeDocument/2006/relationships/hyperlink" Target="https://www.youtube.com/playlist?list=PL_-j_Nxetw-HUemJyXLr18G5l5t3VU_Eh" TargetMode="External"/><Relationship Id="rId5" Type="http://schemas.openxmlformats.org/officeDocument/2006/relationships/hyperlink" Target="https://www.youtube.com/playlist?list=PL_-j_Nxetw-E1YOlrXMfvF3TQPa0VJDhE" TargetMode="External"/><Relationship Id="rId6" Type="http://schemas.openxmlformats.org/officeDocument/2006/relationships/image" Target="../media/image84.png"/><Relationship Id="rId7" Type="http://schemas.openxmlformats.org/officeDocument/2006/relationships/image" Target="../media/image89.png"/><Relationship Id="rId8" Type="http://schemas.openxmlformats.org/officeDocument/2006/relationships/image" Target="../media/image93.png"/></Relationships>
</file>

<file path=ppt/slides/_rels/slide74.xml.rels><?xml version="1.0" encoding="UTF-8" standalone="yes"?><Relationships xmlns="http://schemas.openxmlformats.org/package/2006/relationships"><Relationship Id="rId11" Type="http://schemas.openxmlformats.org/officeDocument/2006/relationships/image" Target="../media/image93.png"/><Relationship Id="rId10" Type="http://schemas.openxmlformats.org/officeDocument/2006/relationships/image" Target="../media/image89.png"/><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hyperlink" Target="https://www.youtube.com/playlist?list=PL_-j_Nxetw-GmxCsP17k61NjLyoOMRzDM" TargetMode="External"/><Relationship Id="rId4" Type="http://schemas.openxmlformats.org/officeDocument/2006/relationships/hyperlink" Target="https://www.youtube.com/playlist?list=PL_-j_Nxetw-FhVw9cwTayaFTaOPTUBC7y" TargetMode="External"/><Relationship Id="rId9" Type="http://schemas.openxmlformats.org/officeDocument/2006/relationships/image" Target="../media/image84.png"/><Relationship Id="rId5" Type="http://schemas.openxmlformats.org/officeDocument/2006/relationships/hyperlink" Target="https://www.youtube.com/playlist?list=PL_-j_Nxetw-EfDh9iHJ7s_iQykEF9Mpwe" TargetMode="External"/><Relationship Id="rId6" Type="http://schemas.openxmlformats.org/officeDocument/2006/relationships/hyperlink" Target="https://www.youtube.com/playlist?list=PL_-j_Nxetw-FbSqZtazzt9GkuNDaKxJBB" TargetMode="External"/><Relationship Id="rId7" Type="http://schemas.openxmlformats.org/officeDocument/2006/relationships/hyperlink" Target="https://www.youtube.com/playlist?list=PL_-j_Nxetw-FaOxk6-PzpmujOYNhToNlt" TargetMode="External"/><Relationship Id="rId8" Type="http://schemas.openxmlformats.org/officeDocument/2006/relationships/hyperlink" Target="https://www.youtube.com/playlist?list=PL_-j_Nxetw-HUc0MTf8MVj3oFtT_OeffM" TargetMode="Externa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image" Target="../media/image90.png"/><Relationship Id="rId4" Type="http://schemas.openxmlformats.org/officeDocument/2006/relationships/image" Target="../media/image75.png"/></Relationships>
</file>

<file path=ppt/slides/_rels/slide76.xml.rels><?xml version="1.0" encoding="UTF-8" standalone="yes"?><Relationships xmlns="http://schemas.openxmlformats.org/package/2006/relationships"><Relationship Id="rId10" Type="http://schemas.openxmlformats.org/officeDocument/2006/relationships/image" Target="../media/image99.png"/><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hyperlink" Target="https://es.wikipedia.org/wiki/HTML" TargetMode="External"/><Relationship Id="rId4" Type="http://schemas.openxmlformats.org/officeDocument/2006/relationships/hyperlink" Target="http://www.w3schools.com/html/" TargetMode="External"/><Relationship Id="rId9" Type="http://schemas.openxmlformats.org/officeDocument/2006/relationships/image" Target="../media/image91.png"/><Relationship Id="rId5" Type="http://schemas.openxmlformats.org/officeDocument/2006/relationships/hyperlink" Target="http://www.w3schools.com/css" TargetMode="External"/><Relationship Id="rId6" Type="http://schemas.openxmlformats.org/officeDocument/2006/relationships/hyperlink" Target="https://developer.mozilla.org/es/docs/Tools/Page_Inspector" TargetMode="External"/><Relationship Id="rId7" Type="http://schemas.openxmlformats.org/officeDocument/2006/relationships/hyperlink" Target="https://developer.mozilla.org/es/docs/Web/API" TargetMode="External"/><Relationship Id="rId8" Type="http://schemas.openxmlformats.org/officeDocument/2006/relationships/image" Target="../media/image75.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7.xml"/><Relationship Id="rId3" Type="http://schemas.openxmlformats.org/officeDocument/2006/relationships/image" Target="../media/image96.png"/><Relationship Id="rId4" Type="http://schemas.openxmlformats.org/officeDocument/2006/relationships/image" Target="../media/image97.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8.xml"/><Relationship Id="rId3" Type="http://schemas.openxmlformats.org/officeDocument/2006/relationships/hyperlink" Target="https://plataforma.coderhouse.com/beneficios" TargetMode="External"/><Relationship Id="rId4" Type="http://schemas.openxmlformats.org/officeDocument/2006/relationships/image" Target="../media/image98.png"/><Relationship Id="rId5" Type="http://schemas.openxmlformats.org/officeDocument/2006/relationships/image" Target="../media/image94.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8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85.png"/><Relationship Id="rId4" Type="http://schemas.openxmlformats.org/officeDocument/2006/relationships/image" Target="../media/image9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0" name="Shape 60"/>
        <p:cNvGrpSpPr/>
        <p:nvPr/>
      </p:nvGrpSpPr>
      <p:grpSpPr>
        <a:xfrm>
          <a:off x="0" y="0"/>
          <a:ext cx="0" cy="0"/>
          <a:chOff x="0" y="0"/>
          <a:chExt cx="0" cy="0"/>
        </a:xfrm>
      </p:grpSpPr>
      <p:sp>
        <p:nvSpPr>
          <p:cNvPr id="61" name="Google Shape;61;p16"/>
          <p:cNvSpPr txBox="1"/>
          <p:nvPr/>
        </p:nvSpPr>
        <p:spPr>
          <a:xfrm>
            <a:off x="2259600" y="2252413"/>
            <a:ext cx="4624800" cy="1177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1" lang="es-419" sz="4800" u="none" cap="none" strike="noStrike">
                <a:solidFill>
                  <a:srgbClr val="E0FF00"/>
                </a:solidFill>
                <a:latin typeface="Anton"/>
                <a:ea typeface="Anton"/>
                <a:cs typeface="Anton"/>
                <a:sym typeface="Anton"/>
              </a:rPr>
              <a:t>¡LES DAMOS LA BIENVENIDA!</a:t>
            </a:r>
            <a:endParaRPr b="0" i="1" sz="4800" u="none" cap="none" strike="noStrike">
              <a:solidFill>
                <a:srgbClr val="E0FF00"/>
              </a:solidFill>
              <a:latin typeface="Anton"/>
              <a:ea typeface="Anton"/>
              <a:cs typeface="Anton"/>
              <a:sym typeface="Anton"/>
            </a:endParaRPr>
          </a:p>
        </p:txBody>
      </p:sp>
      <p:sp>
        <p:nvSpPr>
          <p:cNvPr id="62" name="Google Shape;62;p16"/>
          <p:cNvSpPr txBox="1"/>
          <p:nvPr/>
        </p:nvSpPr>
        <p:spPr>
          <a:xfrm>
            <a:off x="3071988" y="3725500"/>
            <a:ext cx="3000000" cy="561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b="0" i="0" lang="es-419" sz="2000" u="none" cap="none" strike="noStrike">
                <a:solidFill>
                  <a:srgbClr val="E0FF00"/>
                </a:solidFill>
                <a:latin typeface="Helvetica Neue Light"/>
                <a:ea typeface="Helvetica Neue Light"/>
                <a:cs typeface="Helvetica Neue Light"/>
                <a:sym typeface="Helvetica Neue Light"/>
              </a:rPr>
              <a:t>¿Están listos?</a:t>
            </a:r>
            <a:endParaRPr b="0" i="0" sz="1400" u="none" cap="none" strike="noStrike">
              <a:solidFill>
                <a:srgbClr val="E0FF00"/>
              </a:solidFill>
              <a:latin typeface="Helvetica Neue Light"/>
              <a:ea typeface="Helvetica Neue Light"/>
              <a:cs typeface="Helvetica Neue Light"/>
              <a:sym typeface="Helvetica Neue Light"/>
            </a:endParaRPr>
          </a:p>
        </p:txBody>
      </p:sp>
      <p:pic>
        <p:nvPicPr>
          <p:cNvPr descr="Man Dancing on Apple iOS 12.2" id="63" name="Google Shape;63;p16"/>
          <p:cNvPicPr preferRelativeResize="0"/>
          <p:nvPr/>
        </p:nvPicPr>
        <p:blipFill rotWithShape="1">
          <a:blip r:embed="rId4">
            <a:alphaModFix/>
          </a:blip>
          <a:srcRect b="0" l="0" r="0" t="0"/>
          <a:stretch/>
        </p:blipFill>
        <p:spPr>
          <a:xfrm>
            <a:off x="3983400" y="631749"/>
            <a:ext cx="1177200" cy="1177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6" name="Shape 136"/>
        <p:cNvGrpSpPr/>
        <p:nvPr/>
      </p:nvGrpSpPr>
      <p:grpSpPr>
        <a:xfrm>
          <a:off x="0" y="0"/>
          <a:ext cx="0" cy="0"/>
          <a:chOff x="0" y="0"/>
          <a:chExt cx="0" cy="0"/>
        </a:xfrm>
      </p:grpSpPr>
      <p:sp>
        <p:nvSpPr>
          <p:cNvPr id="137" name="Google Shape;137;p25"/>
          <p:cNvSpPr txBox="1"/>
          <p:nvPr/>
        </p:nvSpPr>
        <p:spPr>
          <a:xfrm>
            <a:off x="1170049" y="2493425"/>
            <a:ext cx="7485300" cy="1761900"/>
          </a:xfrm>
          <a:prstGeom prst="rect">
            <a:avLst/>
          </a:prstGeom>
          <a:noFill/>
          <a:ln>
            <a:noFill/>
          </a:ln>
        </p:spPr>
        <p:txBody>
          <a:bodyPr anchorCtr="0" anchor="ctr" bIns="91425" lIns="91425" spcFirstLastPara="1" rIns="91425" wrap="square" tIns="91425">
            <a:noAutofit/>
          </a:bodyPr>
          <a:lstStyle/>
          <a:p>
            <a:pPr indent="-355600" lvl="0" marL="457200" marR="0" rtl="0" algn="l">
              <a:lnSpc>
                <a:spcPct val="115000"/>
              </a:lnSpc>
              <a:spcBef>
                <a:spcPts val="0"/>
              </a:spcBef>
              <a:spcAft>
                <a:spcPts val="0"/>
              </a:spcAft>
              <a:buClr>
                <a:srgbClr val="3CEFAB"/>
              </a:buClr>
              <a:buSzPts val="2000"/>
              <a:buFont typeface="Helvetica Neue Light"/>
              <a:buChar char="●"/>
            </a:pPr>
            <a:r>
              <a:rPr b="0" i="0" lang="es-419" sz="2000" u="none" cap="none" strike="noStrike">
                <a:solidFill>
                  <a:srgbClr val="333333"/>
                </a:solidFill>
                <a:latin typeface="Helvetica Neue Light"/>
                <a:ea typeface="Helvetica Neue Light"/>
                <a:cs typeface="Helvetica Neue Light"/>
                <a:sym typeface="Helvetica Neue Light"/>
              </a:rPr>
              <a:t>A.M. Florist: </a:t>
            </a:r>
            <a:r>
              <a:rPr b="0" i="0" lang="es-419" sz="2000" u="sng" cap="none" strike="noStrike">
                <a:solidFill>
                  <a:srgbClr val="333333"/>
                </a:solidFill>
                <a:latin typeface="Helvetica Neue Light"/>
                <a:ea typeface="Helvetica Neue Light"/>
                <a:cs typeface="Helvetica Neue Light"/>
                <a:sym typeface="Helvetica Neue Light"/>
                <a:hlinkClick r:id="rId3">
                  <a:extLst>
                    <a:ext uri="{A12FA001-AC4F-418D-AE19-62706E023703}">
                      <ahyp:hlinkClr val="tx"/>
                    </a:ext>
                  </a:extLst>
                </a:hlinkClick>
              </a:rPr>
              <a:t>https://unruffled-hermann-20d922.netlify.app/</a:t>
            </a:r>
            <a:endParaRPr b="0" i="0" sz="2000" u="none" cap="none" strike="noStrike">
              <a:solidFill>
                <a:srgbClr val="333333"/>
              </a:solidFill>
              <a:latin typeface="Helvetica Neue Light"/>
              <a:ea typeface="Helvetica Neue Light"/>
              <a:cs typeface="Helvetica Neue Light"/>
              <a:sym typeface="Helvetica Neue Light"/>
            </a:endParaRPr>
          </a:p>
          <a:p>
            <a:pPr indent="-355600" lvl="0" marL="457200" marR="0" rtl="0" algn="l">
              <a:lnSpc>
                <a:spcPct val="115000"/>
              </a:lnSpc>
              <a:spcBef>
                <a:spcPts val="0"/>
              </a:spcBef>
              <a:spcAft>
                <a:spcPts val="0"/>
              </a:spcAft>
              <a:buClr>
                <a:srgbClr val="3CEFAB"/>
              </a:buClr>
              <a:buSzPts val="2000"/>
              <a:buFont typeface="Helvetica Neue Light"/>
              <a:buChar char="●"/>
            </a:pPr>
            <a:r>
              <a:rPr b="0" i="0" lang="es-419" sz="2000" u="none" cap="none" strike="noStrike">
                <a:solidFill>
                  <a:srgbClr val="333333"/>
                </a:solidFill>
                <a:latin typeface="Helvetica Neue Light"/>
                <a:ea typeface="Helvetica Neue Light"/>
                <a:cs typeface="Helvetica Neue Light"/>
                <a:sym typeface="Helvetica Neue Light"/>
              </a:rPr>
              <a:t>Refugio Tienda Deco: </a:t>
            </a:r>
            <a:r>
              <a:rPr b="0" i="0" lang="es-419" sz="2000" u="sng" cap="none" strike="noStrike">
                <a:solidFill>
                  <a:srgbClr val="333333"/>
                </a:solidFill>
                <a:latin typeface="Helvetica Neue Light"/>
                <a:ea typeface="Helvetica Neue Light"/>
                <a:cs typeface="Helvetica Neue Light"/>
                <a:sym typeface="Helvetica Neue Light"/>
                <a:hlinkClick r:id="rId4">
                  <a:extLst>
                    <a:ext uri="{A12FA001-AC4F-418D-AE19-62706E023703}">
                      <ahyp:hlinkClr val="tx"/>
                    </a:ext>
                  </a:extLst>
                </a:hlinkClick>
              </a:rPr>
              <a:t>https://refugio-tiendadeco-marceloluismoreno.netlify.app/</a:t>
            </a:r>
            <a:endParaRPr b="0" i="0" sz="2000" u="none" cap="none" strike="noStrike">
              <a:solidFill>
                <a:srgbClr val="333333"/>
              </a:solidFill>
              <a:latin typeface="Helvetica Neue Light"/>
              <a:ea typeface="Helvetica Neue Light"/>
              <a:cs typeface="Helvetica Neue Light"/>
              <a:sym typeface="Helvetica Neue Light"/>
            </a:endParaRPr>
          </a:p>
          <a:p>
            <a:pPr indent="-355600" lvl="0" marL="457200" marR="0" rtl="0" algn="l">
              <a:lnSpc>
                <a:spcPct val="115000"/>
              </a:lnSpc>
              <a:spcBef>
                <a:spcPts val="0"/>
              </a:spcBef>
              <a:spcAft>
                <a:spcPts val="0"/>
              </a:spcAft>
              <a:buClr>
                <a:srgbClr val="3CEFAB"/>
              </a:buClr>
              <a:buSzPts val="2000"/>
              <a:buFont typeface="Helvetica Neue Light"/>
              <a:buChar char="●"/>
            </a:pPr>
            <a:r>
              <a:rPr b="0" i="0" lang="es-419" sz="2000" u="none" cap="none" strike="noStrike">
                <a:solidFill>
                  <a:srgbClr val="333333"/>
                </a:solidFill>
                <a:latin typeface="Helvetica Neue Light"/>
                <a:ea typeface="Helvetica Neue Light"/>
                <a:cs typeface="Helvetica Neue Light"/>
                <a:sym typeface="Helvetica Neue Light"/>
              </a:rPr>
              <a:t>Del Campe: </a:t>
            </a:r>
            <a:r>
              <a:rPr b="0" i="0" lang="es-419" sz="2000" u="sng" cap="none" strike="noStrike">
                <a:solidFill>
                  <a:srgbClr val="333333"/>
                </a:solidFill>
                <a:latin typeface="Helvetica Neue Light"/>
                <a:ea typeface="Helvetica Neue Light"/>
                <a:cs typeface="Helvetica Neue Light"/>
                <a:sym typeface="Helvetica Neue Light"/>
                <a:hlinkClick r:id="rId5">
                  <a:extLst>
                    <a:ext uri="{A12FA001-AC4F-418D-AE19-62706E023703}">
                      <ahyp:hlinkClr val="tx"/>
                    </a:ext>
                  </a:extLst>
                </a:hlinkClick>
              </a:rPr>
              <a:t>https://cocky-bose-3d69f9.netlify.app/</a:t>
            </a:r>
            <a:endParaRPr b="0" i="0" sz="2000" u="none" cap="none" strike="noStrike">
              <a:solidFill>
                <a:srgbClr val="333333"/>
              </a:solidFill>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Clr>
                <a:schemeClr val="dk1"/>
              </a:buClr>
              <a:buSzPts val="1100"/>
              <a:buFont typeface="Arial"/>
              <a:buNone/>
            </a:pPr>
            <a:r>
              <a:t/>
            </a:r>
            <a:endParaRPr b="0" i="0" sz="2000" u="none" cap="none" strike="noStrike">
              <a:solidFill>
                <a:srgbClr val="333333"/>
              </a:solidFill>
              <a:latin typeface="Helvetica Neue Light"/>
              <a:ea typeface="Helvetica Neue Light"/>
              <a:cs typeface="Helvetica Neue Light"/>
              <a:sym typeface="Helvetica Neue Light"/>
            </a:endParaRPr>
          </a:p>
          <a:p>
            <a:pPr indent="0" lvl="0" marL="0" marR="0" rtl="0" algn="l">
              <a:lnSpc>
                <a:spcPct val="115000"/>
              </a:lnSpc>
              <a:spcBef>
                <a:spcPts val="0"/>
              </a:spcBef>
              <a:spcAft>
                <a:spcPts val="1000"/>
              </a:spcAft>
              <a:buClr>
                <a:srgbClr val="000000"/>
              </a:buClr>
              <a:buSzPts val="1100"/>
              <a:buFont typeface="Arial"/>
              <a:buNone/>
            </a:pPr>
            <a:br>
              <a:rPr b="0" i="0" lang="es-419" sz="2000" u="none" cap="none" strike="noStrike">
                <a:solidFill>
                  <a:srgbClr val="000000"/>
                </a:solidFill>
                <a:latin typeface="Helvetica Neue Light"/>
                <a:ea typeface="Helvetica Neue Light"/>
                <a:cs typeface="Helvetica Neue Light"/>
                <a:sym typeface="Helvetica Neue Light"/>
              </a:rPr>
            </a:br>
            <a:endParaRPr b="0" i="0" sz="1400" u="none" cap="none" strike="noStrike">
              <a:solidFill>
                <a:srgbClr val="FFFFFF"/>
              </a:solidFill>
              <a:latin typeface="Helvetica Neue Light"/>
              <a:ea typeface="Helvetica Neue Light"/>
              <a:cs typeface="Helvetica Neue Light"/>
              <a:sym typeface="Helvetica Neue Light"/>
            </a:endParaRPr>
          </a:p>
        </p:txBody>
      </p:sp>
      <p:sp>
        <p:nvSpPr>
          <p:cNvPr id="138" name="Google Shape;138;p25"/>
          <p:cNvSpPr txBox="1"/>
          <p:nvPr>
            <p:ph type="ctrTitle"/>
          </p:nvPr>
        </p:nvSpPr>
        <p:spPr>
          <a:xfrm>
            <a:off x="1186650" y="862313"/>
            <a:ext cx="6770700" cy="724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i="1" lang="es-419" sz="3600">
                <a:latin typeface="Anton"/>
                <a:ea typeface="Anton"/>
                <a:cs typeface="Anton"/>
                <a:sym typeface="Anton"/>
              </a:rPr>
              <a:t>PROYECTOS DE NUESTROS ESTUDIANTES</a:t>
            </a:r>
            <a:endParaRPr i="1" sz="3600">
              <a:latin typeface="Anton"/>
              <a:ea typeface="Anton"/>
              <a:cs typeface="Anton"/>
              <a:sym typeface="Anton"/>
            </a:endParaRPr>
          </a:p>
        </p:txBody>
      </p:sp>
      <p:pic>
        <p:nvPicPr>
          <p:cNvPr id="139" name="Google Shape;139;p25"/>
          <p:cNvPicPr preferRelativeResize="0"/>
          <p:nvPr/>
        </p:nvPicPr>
        <p:blipFill rotWithShape="1">
          <a:blip r:embed="rId6">
            <a:alphaModFix/>
          </a:blip>
          <a:srcRect b="0" l="0" r="0" t="0"/>
          <a:stretch/>
        </p:blipFill>
        <p:spPr>
          <a:xfrm>
            <a:off x="7567925" y="4659625"/>
            <a:ext cx="1186526" cy="330675"/>
          </a:xfrm>
          <a:prstGeom prst="rect">
            <a:avLst/>
          </a:prstGeom>
          <a:noFill/>
          <a:ln>
            <a:noFill/>
          </a:ln>
        </p:spPr>
      </p:pic>
      <p:pic>
        <p:nvPicPr>
          <p:cNvPr id="140" name="Google Shape;140;p25"/>
          <p:cNvPicPr preferRelativeResize="0"/>
          <p:nvPr/>
        </p:nvPicPr>
        <p:blipFill rotWithShape="1">
          <a:blip r:embed="rId7">
            <a:alphaModFix/>
          </a:blip>
          <a:srcRect b="0" l="0" r="0" t="0"/>
          <a:stretch/>
        </p:blipFill>
        <p:spPr>
          <a:xfrm>
            <a:off x="7300750" y="222475"/>
            <a:ext cx="1634174" cy="639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graphicFrame>
        <p:nvGraphicFramePr>
          <p:cNvPr id="145" name="Google Shape;145;p26"/>
          <p:cNvGraphicFramePr/>
          <p:nvPr/>
        </p:nvGraphicFramePr>
        <p:xfrm>
          <a:off x="1128775" y="1643050"/>
          <a:ext cx="3000000" cy="3000000"/>
        </p:xfrm>
        <a:graphic>
          <a:graphicData uri="http://schemas.openxmlformats.org/drawingml/2006/table">
            <a:tbl>
              <a:tblPr>
                <a:noFill/>
                <a:tableStyleId>{8247B463-8C17-4A21-941A-871720E35170}</a:tableStyleId>
              </a:tblPr>
              <a:tblGrid>
                <a:gridCol w="1713375"/>
                <a:gridCol w="3547575"/>
                <a:gridCol w="1625500"/>
              </a:tblGrid>
              <a:tr h="100000">
                <a:tc>
                  <a:txBody>
                    <a:bodyPr/>
                    <a:lstStyle/>
                    <a:p>
                      <a:pPr indent="0" lvl="0" marL="0" marR="0" rtl="0" algn="ctr">
                        <a:lnSpc>
                          <a:spcPct val="100000"/>
                        </a:lnSpc>
                        <a:spcBef>
                          <a:spcPts val="0"/>
                        </a:spcBef>
                        <a:spcAft>
                          <a:spcPts val="0"/>
                        </a:spcAft>
                        <a:buClr>
                          <a:srgbClr val="000000"/>
                        </a:buClr>
                        <a:buSzPts val="1800"/>
                        <a:buFont typeface="Arial"/>
                        <a:buNone/>
                      </a:pPr>
                      <a:r>
                        <a:rPr i="1" lang="es-419" sz="1800" u="none" cap="none" strike="noStrike">
                          <a:latin typeface="Anton"/>
                          <a:ea typeface="Anton"/>
                          <a:cs typeface="Anton"/>
                          <a:sym typeface="Anton"/>
                        </a:rPr>
                        <a:t>ENTREGA</a:t>
                      </a:r>
                      <a:endParaRPr i="1" sz="1800" u="none" cap="none" strike="noStrike">
                        <a:latin typeface="Anton"/>
                        <a:ea typeface="Anton"/>
                        <a:cs typeface="Anton"/>
                        <a:sym typeface="Anto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EEFF41"/>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i="1" lang="es-419" sz="1800" u="none" cap="none" strike="noStrike">
                          <a:latin typeface="Anton"/>
                          <a:ea typeface="Anton"/>
                          <a:cs typeface="Anton"/>
                          <a:sym typeface="Anton"/>
                        </a:rPr>
                        <a:t>REQUISITO</a:t>
                      </a:r>
                      <a:endParaRPr i="1" sz="1800" u="none" cap="none" strike="noStrike">
                        <a:latin typeface="Anton"/>
                        <a:ea typeface="Anton"/>
                        <a:cs typeface="Anton"/>
                        <a:sym typeface="Anto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EEFF41"/>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i="1" lang="es-419" sz="1800" u="none" cap="none" strike="noStrike">
                          <a:latin typeface="Anton"/>
                          <a:ea typeface="Anton"/>
                          <a:cs typeface="Anton"/>
                          <a:sym typeface="Anton"/>
                        </a:rPr>
                        <a:t>FECHA</a:t>
                      </a:r>
                      <a:endParaRPr i="1" sz="1800" u="none" cap="none" strike="noStrike">
                        <a:latin typeface="Anton"/>
                        <a:ea typeface="Anton"/>
                        <a:cs typeface="Anton"/>
                        <a:sym typeface="Anto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EEFF41"/>
                    </a:solidFill>
                  </a:tcPr>
                </a:tc>
              </a:tr>
              <a:tr h="609825">
                <a:tc>
                  <a:txBody>
                    <a:bodyPr/>
                    <a:lstStyle/>
                    <a:p>
                      <a:pPr indent="0" lvl="0" marL="0" marR="0" rtl="0" algn="ctr">
                        <a:lnSpc>
                          <a:spcPct val="100000"/>
                        </a:lnSpc>
                        <a:spcBef>
                          <a:spcPts val="0"/>
                        </a:spcBef>
                        <a:spcAft>
                          <a:spcPts val="0"/>
                        </a:spcAft>
                        <a:buClr>
                          <a:srgbClr val="000000"/>
                        </a:buClr>
                        <a:buSzPts val="1300"/>
                        <a:buFont typeface="Arial"/>
                        <a:buNone/>
                      </a:pPr>
                      <a:r>
                        <a:rPr b="1" lang="es-419" sz="1300" u="none" cap="none" strike="noStrike">
                          <a:latin typeface="Helvetica Neue"/>
                          <a:ea typeface="Helvetica Neue"/>
                          <a:cs typeface="Helvetica Neue"/>
                          <a:sym typeface="Helvetica Neue"/>
                        </a:rPr>
                        <a:t>1° entrega</a:t>
                      </a:r>
                      <a:endParaRPr b="1" sz="1300" u="none" cap="none" strike="noStrike">
                        <a:latin typeface="Helvetica Neue"/>
                        <a:ea typeface="Helvetica Neue"/>
                        <a:cs typeface="Helvetica Neue"/>
                        <a:sym typeface="Helvetica Neue"/>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300"/>
                        <a:buFont typeface="Arial"/>
                        <a:buNone/>
                      </a:pPr>
                      <a:r>
                        <a:rPr lang="es-419" sz="1300">
                          <a:latin typeface="Helvetica Neue"/>
                          <a:ea typeface="Helvetica Neue"/>
                          <a:cs typeface="Helvetica Neue"/>
                          <a:sym typeface="Helvetica Neue"/>
                        </a:rPr>
                        <a:t>Durante esta entrega, se hará una revisión integral del estado actual de avance de tu proyecto.</a:t>
                      </a:r>
                      <a:endParaRPr sz="1300">
                        <a:latin typeface="Helvetica Neue"/>
                        <a:ea typeface="Helvetica Neue"/>
                        <a:cs typeface="Helvetica Neue"/>
                        <a:sym typeface="Helvetica Neue"/>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300"/>
                        <a:buFont typeface="Arial"/>
                        <a:buNone/>
                      </a:pPr>
                      <a:r>
                        <a:rPr b="1" lang="es-419" sz="1300" u="none" cap="none" strike="noStrike">
                          <a:latin typeface="Helvetica Neue"/>
                          <a:ea typeface="Helvetica Neue"/>
                          <a:cs typeface="Helvetica Neue"/>
                          <a:sym typeface="Helvetica Neue"/>
                        </a:rPr>
                        <a:t>Clase N° 8</a:t>
                      </a:r>
                      <a:endParaRPr b="1" sz="1300" u="none" cap="none" strike="noStrike">
                        <a:latin typeface="Helvetica Neue"/>
                        <a:ea typeface="Helvetica Neue"/>
                        <a:cs typeface="Helvetica Neue"/>
                        <a:sym typeface="Helvetica Neue"/>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68725">
                <a:tc>
                  <a:txBody>
                    <a:bodyPr/>
                    <a:lstStyle/>
                    <a:p>
                      <a:pPr indent="0" lvl="0" marL="0" marR="0" rtl="0" algn="ctr">
                        <a:lnSpc>
                          <a:spcPct val="100000"/>
                        </a:lnSpc>
                        <a:spcBef>
                          <a:spcPts val="0"/>
                        </a:spcBef>
                        <a:spcAft>
                          <a:spcPts val="0"/>
                        </a:spcAft>
                        <a:buClr>
                          <a:srgbClr val="000000"/>
                        </a:buClr>
                        <a:buSzPts val="1300"/>
                        <a:buFont typeface="Arial"/>
                        <a:buNone/>
                      </a:pPr>
                      <a:r>
                        <a:rPr b="1" lang="es-419" sz="1300" u="none" cap="none" strike="noStrike">
                          <a:latin typeface="Helvetica Neue"/>
                          <a:ea typeface="Helvetica Neue"/>
                          <a:cs typeface="Helvetica Neue"/>
                          <a:sym typeface="Helvetica Neue"/>
                        </a:rPr>
                        <a:t>Proyecto Final </a:t>
                      </a:r>
                      <a:endParaRPr b="1" sz="1300" u="none" cap="none" strike="noStrike">
                        <a:latin typeface="Helvetica Neue"/>
                        <a:ea typeface="Helvetica Neue"/>
                        <a:cs typeface="Helvetica Neue"/>
                        <a:sym typeface="Helvetica Neue"/>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tcPr>
                </a:tc>
                <a:tc>
                  <a:txBody>
                    <a:bodyPr/>
                    <a:lstStyle/>
                    <a:p>
                      <a:pPr indent="0" lvl="0" marL="0" marR="0" rtl="0" algn="ctr">
                        <a:lnSpc>
                          <a:spcPct val="100000"/>
                        </a:lnSpc>
                        <a:spcBef>
                          <a:spcPts val="0"/>
                        </a:spcBef>
                        <a:spcAft>
                          <a:spcPts val="0"/>
                        </a:spcAft>
                        <a:buClr>
                          <a:schemeClr val="dk1"/>
                        </a:buClr>
                        <a:buSzPts val="1100"/>
                        <a:buFont typeface="Arial"/>
                        <a:buNone/>
                      </a:pPr>
                      <a:r>
                        <a:rPr lang="es-419" sz="1300">
                          <a:solidFill>
                            <a:schemeClr val="dk1"/>
                          </a:solidFill>
                          <a:latin typeface="Helvetica Neue"/>
                          <a:ea typeface="Helvetica Neue"/>
                          <a:cs typeface="Helvetica Neue"/>
                          <a:sym typeface="Helvetica Neue"/>
                        </a:rPr>
                        <a:t>Deberás subir a la plataforma el link a tu app de e-commerce completamente funcional.</a:t>
                      </a:r>
                      <a:endParaRPr sz="1300">
                        <a:solidFill>
                          <a:schemeClr val="dk1"/>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1100"/>
                        <a:buFont typeface="Arial"/>
                        <a:buNone/>
                      </a:pPr>
                      <a:r>
                        <a:t/>
                      </a:r>
                      <a:endParaRPr sz="1300" u="none" cap="none" strike="noStrike">
                        <a:latin typeface="Helvetica Neue"/>
                        <a:ea typeface="Helvetica Neue"/>
                        <a:cs typeface="Helvetica Neue"/>
                        <a:sym typeface="Helvetica Neue"/>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tcPr>
                </a:tc>
                <a:tc>
                  <a:txBody>
                    <a:bodyPr/>
                    <a:lstStyle/>
                    <a:p>
                      <a:pPr indent="0" lvl="0" marL="0" marR="0" rtl="0" algn="ctr">
                        <a:lnSpc>
                          <a:spcPct val="100000"/>
                        </a:lnSpc>
                        <a:spcBef>
                          <a:spcPts val="0"/>
                        </a:spcBef>
                        <a:spcAft>
                          <a:spcPts val="0"/>
                        </a:spcAft>
                        <a:buClr>
                          <a:schemeClr val="dk1"/>
                        </a:buClr>
                        <a:buSzPts val="1100"/>
                        <a:buFont typeface="Arial"/>
                        <a:buNone/>
                      </a:pPr>
                      <a:r>
                        <a:rPr b="1" lang="es-419" sz="1300" u="none" cap="none" strike="noStrike">
                          <a:solidFill>
                            <a:schemeClr val="dk1"/>
                          </a:solidFill>
                          <a:latin typeface="Helvetica Neue"/>
                          <a:ea typeface="Helvetica Neue"/>
                          <a:cs typeface="Helvetica Neue"/>
                          <a:sym typeface="Helvetica Neue"/>
                        </a:rPr>
                        <a:t>Clase N° 14</a:t>
                      </a:r>
                      <a:endParaRPr b="1" sz="1300" u="none" cap="none" strike="noStrike">
                        <a:latin typeface="Helvetica Neue"/>
                        <a:ea typeface="Helvetica Neue"/>
                        <a:cs typeface="Helvetica Neue"/>
                        <a:sym typeface="Helvetica Neue"/>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tcPr>
                </a:tc>
              </a:tr>
            </a:tbl>
          </a:graphicData>
        </a:graphic>
      </p:graphicFrame>
      <p:pic>
        <p:nvPicPr>
          <p:cNvPr id="146" name="Google Shape;146;p26"/>
          <p:cNvPicPr preferRelativeResize="0"/>
          <p:nvPr/>
        </p:nvPicPr>
        <p:blipFill rotWithShape="1">
          <a:blip r:embed="rId3">
            <a:alphaModFix/>
          </a:blip>
          <a:srcRect b="0" l="0" r="0" t="0"/>
          <a:stretch/>
        </p:blipFill>
        <p:spPr>
          <a:xfrm>
            <a:off x="7300750" y="222475"/>
            <a:ext cx="1634174" cy="639850"/>
          </a:xfrm>
          <a:prstGeom prst="rect">
            <a:avLst/>
          </a:prstGeom>
          <a:noFill/>
          <a:ln>
            <a:noFill/>
          </a:ln>
        </p:spPr>
      </p:pic>
      <p:pic>
        <p:nvPicPr>
          <p:cNvPr id="147" name="Google Shape;147;p26"/>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151" name="Shape 151"/>
        <p:cNvGrpSpPr/>
        <p:nvPr/>
      </p:nvGrpSpPr>
      <p:grpSpPr>
        <a:xfrm>
          <a:off x="0" y="0"/>
          <a:ext cx="0" cy="0"/>
          <a:chOff x="0" y="0"/>
          <a:chExt cx="0" cy="0"/>
        </a:xfrm>
      </p:grpSpPr>
      <p:sp>
        <p:nvSpPr>
          <p:cNvPr id="152" name="Google Shape;152;p27"/>
          <p:cNvSpPr txBox="1"/>
          <p:nvPr/>
        </p:nvSpPr>
        <p:spPr>
          <a:xfrm>
            <a:off x="852150" y="2209325"/>
            <a:ext cx="7439700" cy="1674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t/>
            </a:r>
            <a:endParaRPr b="0" i="0" sz="2000" u="none" cap="none" strike="noStrike">
              <a:solidFill>
                <a:srgbClr val="8215BC"/>
              </a:solidFill>
              <a:latin typeface="Lato"/>
              <a:ea typeface="Lato"/>
              <a:cs typeface="Lato"/>
              <a:sym typeface="Lato"/>
            </a:endParaRPr>
          </a:p>
          <a:p>
            <a:pPr indent="0" lvl="0" marL="0" marR="0" rtl="0" algn="ctr">
              <a:lnSpc>
                <a:spcPct val="115000"/>
              </a:lnSpc>
              <a:spcBef>
                <a:spcPts val="0"/>
              </a:spcBef>
              <a:spcAft>
                <a:spcPts val="0"/>
              </a:spcAft>
              <a:buClr>
                <a:srgbClr val="000000"/>
              </a:buClr>
              <a:buSzPts val="1400"/>
              <a:buFont typeface="Arial"/>
              <a:buNone/>
            </a:pPr>
            <a:r>
              <a:t/>
            </a:r>
            <a:endParaRPr b="0" i="0" sz="1400" u="none" cap="none" strike="noStrike">
              <a:solidFill>
                <a:srgbClr val="8215BC"/>
              </a:solidFill>
              <a:latin typeface="Lato Light"/>
              <a:ea typeface="Lato Light"/>
              <a:cs typeface="Lato Light"/>
              <a:sym typeface="Lato Light"/>
            </a:endParaRPr>
          </a:p>
        </p:txBody>
      </p:sp>
      <p:sp>
        <p:nvSpPr>
          <p:cNvPr id="153" name="Google Shape;153;p27"/>
          <p:cNvSpPr txBox="1"/>
          <p:nvPr/>
        </p:nvSpPr>
        <p:spPr>
          <a:xfrm>
            <a:off x="1996050" y="533750"/>
            <a:ext cx="53043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1" lang="es-419" sz="4000" u="none" cap="none" strike="noStrike">
                <a:solidFill>
                  <a:srgbClr val="000000"/>
                </a:solidFill>
                <a:latin typeface="Anton"/>
                <a:ea typeface="Anton"/>
                <a:cs typeface="Anton"/>
                <a:sym typeface="Anton"/>
              </a:rPr>
              <a:t>¡IMPORTANTE!</a:t>
            </a:r>
            <a:endParaRPr b="0" i="1" sz="4000" u="none" cap="none" strike="noStrike">
              <a:solidFill>
                <a:srgbClr val="000000"/>
              </a:solidFill>
              <a:latin typeface="Anton"/>
              <a:ea typeface="Anton"/>
              <a:cs typeface="Anton"/>
              <a:sym typeface="Anton"/>
            </a:endParaRPr>
          </a:p>
        </p:txBody>
      </p:sp>
      <p:sp>
        <p:nvSpPr>
          <p:cNvPr id="154" name="Google Shape;154;p27"/>
          <p:cNvSpPr txBox="1"/>
          <p:nvPr/>
        </p:nvSpPr>
        <p:spPr>
          <a:xfrm>
            <a:off x="1130675" y="1522850"/>
            <a:ext cx="7257900" cy="1099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b="0" i="0" lang="es-419" sz="2000" u="none" cap="none" strike="noStrike">
                <a:solidFill>
                  <a:srgbClr val="000000"/>
                </a:solidFill>
                <a:latin typeface="Helvetica Neue Light"/>
                <a:ea typeface="Helvetica Neue Light"/>
                <a:cs typeface="Helvetica Neue Light"/>
                <a:sym typeface="Helvetica Neue Light"/>
              </a:rPr>
              <a:t>Los desafíos y entregas de proyecto se deben cargar hasta siete días después de finalizada la clase. Te sugerimos llevarlos al día. </a:t>
            </a:r>
            <a:endParaRPr b="0" i="0" sz="2000" u="none" cap="none" strike="noStrike">
              <a:solidFill>
                <a:srgbClr val="000000"/>
              </a:solidFill>
              <a:latin typeface="Helvetica Neue Light"/>
              <a:ea typeface="Helvetica Neue Light"/>
              <a:cs typeface="Helvetica Neue Light"/>
              <a:sym typeface="Helvetica Neue Light"/>
            </a:endParaRPr>
          </a:p>
        </p:txBody>
      </p:sp>
      <p:pic>
        <p:nvPicPr>
          <p:cNvPr id="155" name="Google Shape;155;p27"/>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156" name="Google Shape;156;p27"/>
          <p:cNvPicPr preferRelativeResize="0"/>
          <p:nvPr/>
        </p:nvPicPr>
        <p:blipFill rotWithShape="1">
          <a:blip r:embed="rId4">
            <a:alphaModFix/>
          </a:blip>
          <a:srcRect b="0" l="0" r="0" t="0"/>
          <a:stretch/>
        </p:blipFill>
        <p:spPr>
          <a:xfrm>
            <a:off x="1004550" y="2622357"/>
            <a:ext cx="7287301" cy="15759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160" name="Shape 160"/>
        <p:cNvGrpSpPr/>
        <p:nvPr/>
      </p:nvGrpSpPr>
      <p:grpSpPr>
        <a:xfrm>
          <a:off x="0" y="0"/>
          <a:ext cx="0" cy="0"/>
          <a:chOff x="0" y="0"/>
          <a:chExt cx="0" cy="0"/>
        </a:xfrm>
      </p:grpSpPr>
      <p:sp>
        <p:nvSpPr>
          <p:cNvPr id="161" name="Google Shape;161;p28"/>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solidFill>
                  <a:srgbClr val="121212"/>
                </a:solidFill>
                <a:latin typeface="Anton"/>
                <a:ea typeface="Anton"/>
                <a:cs typeface="Anton"/>
                <a:sym typeface="Anton"/>
              </a:rPr>
              <a:t>TUTORIALES PARA INSTALACIONES</a:t>
            </a:r>
            <a:endParaRPr b="0" i="1" sz="3600" u="none" cap="none" strike="noStrike">
              <a:solidFill>
                <a:srgbClr val="121212"/>
              </a:solidFill>
              <a:latin typeface="Anton"/>
              <a:ea typeface="Anton"/>
              <a:cs typeface="Anton"/>
              <a:sym typeface="Anton"/>
            </a:endParaRPr>
          </a:p>
        </p:txBody>
      </p:sp>
      <p:pic>
        <p:nvPicPr>
          <p:cNvPr id="162" name="Google Shape;162;p28"/>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idx="1" type="body"/>
          </p:nvPr>
        </p:nvSpPr>
        <p:spPr>
          <a:xfrm>
            <a:off x="653550" y="1084125"/>
            <a:ext cx="7836900" cy="2932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800"/>
              <a:buNone/>
            </a:pPr>
            <a:r>
              <a:rPr lang="es-419" sz="1900">
                <a:solidFill>
                  <a:schemeClr val="dk1"/>
                </a:solidFill>
                <a:latin typeface="Helvetica Neue Light"/>
                <a:ea typeface="Helvetica Neue Light"/>
                <a:cs typeface="Helvetica Neue Light"/>
                <a:sym typeface="Helvetica Neue Light"/>
              </a:rPr>
              <a:t>Dentro de la carpeta </a:t>
            </a:r>
            <a:r>
              <a:rPr lang="es-419" sz="1900" u="sng">
                <a:solidFill>
                  <a:schemeClr val="hlink"/>
                </a:solidFill>
                <a:latin typeface="Helvetica Neue Light"/>
                <a:ea typeface="Helvetica Neue Light"/>
                <a:cs typeface="Helvetica Neue Light"/>
                <a:sym typeface="Helvetica Neue Light"/>
                <a:hlinkClick r:id="rId3"/>
              </a:rPr>
              <a:t>“Tutoriales para instalaciones”</a:t>
            </a:r>
            <a:r>
              <a:rPr lang="es-419" sz="1900">
                <a:solidFill>
                  <a:schemeClr val="dk1"/>
                </a:solidFill>
                <a:latin typeface="Helvetica Neue Light"/>
                <a:ea typeface="Helvetica Neue Light"/>
                <a:cs typeface="Helvetica Neue Light"/>
                <a:sym typeface="Helvetica Neue Light"/>
              </a:rPr>
              <a:t> encontrarás videos donde te explicamos cómo instalar los softwares y programas que utilizarás a lo largo del curso. Para optimizar la calidad de imagen de los mismos al reproducirlos, deberás seguir los siguientes pasos:</a:t>
            </a:r>
            <a:endParaRPr sz="19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SzPts val="1800"/>
              <a:buNone/>
            </a:pPr>
            <a:r>
              <a:t/>
            </a:r>
            <a:endParaRPr sz="20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1100"/>
              </a:spcBef>
              <a:spcAft>
                <a:spcPts val="0"/>
              </a:spcAft>
              <a:buSzPts val="1800"/>
              <a:buNone/>
            </a:pPr>
            <a:r>
              <a:t/>
            </a:r>
            <a:endParaRPr>
              <a:solidFill>
                <a:schemeClr val="dk1"/>
              </a:solidFill>
              <a:highlight>
                <a:srgbClr val="E0FF00"/>
              </a:highlight>
              <a:latin typeface="Helvetica Neue Light"/>
              <a:ea typeface="Helvetica Neue Light"/>
              <a:cs typeface="Helvetica Neue Light"/>
              <a:sym typeface="Helvetica Neue Light"/>
            </a:endParaRPr>
          </a:p>
          <a:p>
            <a:pPr indent="0" lvl="0" marL="0" rtl="0" algn="l">
              <a:lnSpc>
                <a:spcPct val="115000"/>
              </a:lnSpc>
              <a:spcBef>
                <a:spcPts val="1100"/>
              </a:spcBef>
              <a:spcAft>
                <a:spcPts val="1100"/>
              </a:spcAft>
              <a:buClr>
                <a:schemeClr val="dk1"/>
              </a:buClr>
              <a:buSzPts val="1100"/>
              <a:buFont typeface="Arial"/>
              <a:buNone/>
            </a:pPr>
            <a:r>
              <a:t/>
            </a:r>
            <a:endParaRPr sz="1600">
              <a:latin typeface="Helvetica Neue Light"/>
              <a:ea typeface="Helvetica Neue Light"/>
              <a:cs typeface="Helvetica Neue Light"/>
              <a:sym typeface="Helvetica Neue Light"/>
            </a:endParaRPr>
          </a:p>
        </p:txBody>
      </p:sp>
      <p:pic>
        <p:nvPicPr>
          <p:cNvPr id="168" name="Google Shape;168;p29"/>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
        <p:nvSpPr>
          <p:cNvPr id="169" name="Google Shape;169;p29"/>
          <p:cNvSpPr txBox="1"/>
          <p:nvPr/>
        </p:nvSpPr>
        <p:spPr>
          <a:xfrm>
            <a:off x="969750" y="326400"/>
            <a:ext cx="7204500" cy="6378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1100"/>
              </a:spcAft>
              <a:buNone/>
            </a:pPr>
            <a:r>
              <a:rPr lang="es-419" sz="3000">
                <a:solidFill>
                  <a:schemeClr val="dk1"/>
                </a:solidFill>
                <a:latin typeface="Anton"/>
                <a:ea typeface="Anton"/>
                <a:cs typeface="Anton"/>
                <a:sym typeface="Anton"/>
              </a:rPr>
              <a:t>¿CÓMO INSTALAR PROGRAMAS Y SOFTWARES?</a:t>
            </a:r>
            <a:endParaRPr sz="3000">
              <a:solidFill>
                <a:schemeClr val="dk1"/>
              </a:solidFill>
              <a:latin typeface="Anton"/>
              <a:ea typeface="Anton"/>
              <a:cs typeface="Anton"/>
              <a:sym typeface="Anton"/>
            </a:endParaRPr>
          </a:p>
        </p:txBody>
      </p:sp>
      <p:pic>
        <p:nvPicPr>
          <p:cNvPr id="170" name="Google Shape;170;p29"/>
          <p:cNvPicPr preferRelativeResize="0"/>
          <p:nvPr/>
        </p:nvPicPr>
        <p:blipFill>
          <a:blip r:embed="rId5">
            <a:alphaModFix/>
          </a:blip>
          <a:stretch>
            <a:fillRect/>
          </a:stretch>
        </p:blipFill>
        <p:spPr>
          <a:xfrm>
            <a:off x="477925" y="3220050"/>
            <a:ext cx="1734925" cy="863150"/>
          </a:xfrm>
          <a:prstGeom prst="rect">
            <a:avLst/>
          </a:prstGeom>
          <a:noFill/>
          <a:ln>
            <a:noFill/>
          </a:ln>
        </p:spPr>
      </p:pic>
      <p:sp>
        <p:nvSpPr>
          <p:cNvPr id="171" name="Google Shape;171;p29"/>
          <p:cNvSpPr txBox="1"/>
          <p:nvPr/>
        </p:nvSpPr>
        <p:spPr>
          <a:xfrm>
            <a:off x="-334200" y="4136550"/>
            <a:ext cx="3036300" cy="747300"/>
          </a:xfrm>
          <a:prstGeom prst="rect">
            <a:avLst/>
          </a:prstGeom>
          <a:noFill/>
          <a:ln>
            <a:noFill/>
          </a:ln>
        </p:spPr>
        <p:txBody>
          <a:bodyPr anchorCtr="0" anchor="t" bIns="91425" lIns="91425" spcFirstLastPara="1" rIns="91425" wrap="square" tIns="91425">
            <a:spAutoFit/>
          </a:bodyPr>
          <a:lstStyle/>
          <a:p>
            <a:pPr indent="0" lvl="0" marL="457200" rtl="0" algn="ctr">
              <a:lnSpc>
                <a:spcPct val="115000"/>
              </a:lnSpc>
              <a:spcBef>
                <a:spcPts val="0"/>
              </a:spcBef>
              <a:spcAft>
                <a:spcPts val="0"/>
              </a:spcAft>
              <a:buNone/>
            </a:pPr>
            <a:r>
              <a:rPr lang="es-419" sz="1700">
                <a:solidFill>
                  <a:schemeClr val="dk1"/>
                </a:solidFill>
                <a:latin typeface="Helvetica Neue Light"/>
                <a:ea typeface="Helvetica Neue Light"/>
                <a:cs typeface="Helvetica Neue Light"/>
                <a:sym typeface="Helvetica Neue Light"/>
              </a:rPr>
              <a:t>Haz clic en</a:t>
            </a:r>
            <a:endParaRPr sz="1700">
              <a:solidFill>
                <a:schemeClr val="dk1"/>
              </a:solidFill>
              <a:latin typeface="Helvetica Neue Light"/>
              <a:ea typeface="Helvetica Neue Light"/>
              <a:cs typeface="Helvetica Neue Light"/>
              <a:sym typeface="Helvetica Neue Light"/>
            </a:endParaRPr>
          </a:p>
          <a:p>
            <a:pPr indent="0" lvl="0" marL="457200" rtl="0" algn="ctr">
              <a:lnSpc>
                <a:spcPct val="115000"/>
              </a:lnSpc>
              <a:spcBef>
                <a:spcPts val="0"/>
              </a:spcBef>
              <a:spcAft>
                <a:spcPts val="0"/>
              </a:spcAft>
              <a:buNone/>
            </a:pPr>
            <a:r>
              <a:rPr lang="es-419" sz="1700">
                <a:solidFill>
                  <a:schemeClr val="dk1"/>
                </a:solidFill>
                <a:latin typeface="Helvetica Neue Light"/>
                <a:ea typeface="Helvetica Neue Light"/>
                <a:cs typeface="Helvetica Neue Light"/>
                <a:sym typeface="Helvetica Neue Light"/>
              </a:rPr>
              <a:t>configuración. </a:t>
            </a:r>
            <a:endParaRPr sz="1100"/>
          </a:p>
        </p:txBody>
      </p:sp>
      <p:cxnSp>
        <p:nvCxnSpPr>
          <p:cNvPr id="172" name="Google Shape;172;p29"/>
          <p:cNvCxnSpPr/>
          <p:nvPr/>
        </p:nvCxnSpPr>
        <p:spPr>
          <a:xfrm>
            <a:off x="2288225" y="3651625"/>
            <a:ext cx="523200" cy="0"/>
          </a:xfrm>
          <a:prstGeom prst="straightConnector1">
            <a:avLst/>
          </a:prstGeom>
          <a:noFill/>
          <a:ln cap="flat" cmpd="sng" w="9525">
            <a:solidFill>
              <a:srgbClr val="FF0000"/>
            </a:solidFill>
            <a:prstDash val="solid"/>
            <a:round/>
            <a:headEnd len="med" w="med" type="none"/>
            <a:tailEnd len="med" w="med" type="triangle"/>
          </a:ln>
        </p:spPr>
      </p:cxnSp>
      <p:pic>
        <p:nvPicPr>
          <p:cNvPr id="173" name="Google Shape;173;p29"/>
          <p:cNvPicPr preferRelativeResize="0"/>
          <p:nvPr/>
        </p:nvPicPr>
        <p:blipFill>
          <a:blip r:embed="rId6">
            <a:alphaModFix/>
          </a:blip>
          <a:stretch>
            <a:fillRect/>
          </a:stretch>
        </p:blipFill>
        <p:spPr>
          <a:xfrm>
            <a:off x="2900775" y="2835200"/>
            <a:ext cx="2597600" cy="1453775"/>
          </a:xfrm>
          <a:prstGeom prst="rect">
            <a:avLst/>
          </a:prstGeom>
          <a:noFill/>
          <a:ln>
            <a:noFill/>
          </a:ln>
        </p:spPr>
      </p:pic>
      <p:sp>
        <p:nvSpPr>
          <p:cNvPr id="174" name="Google Shape;174;p29"/>
          <p:cNvSpPr txBox="1"/>
          <p:nvPr/>
        </p:nvSpPr>
        <p:spPr>
          <a:xfrm>
            <a:off x="3307800" y="4287000"/>
            <a:ext cx="1850400" cy="44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419" sz="1700">
                <a:solidFill>
                  <a:schemeClr val="dk1"/>
                </a:solidFill>
                <a:latin typeface="Helvetica Neue Light"/>
                <a:ea typeface="Helvetica Neue Light"/>
                <a:cs typeface="Helvetica Neue Light"/>
                <a:sym typeface="Helvetica Neue Light"/>
              </a:rPr>
              <a:t>Luego en calidad. </a:t>
            </a:r>
            <a:endParaRPr sz="1100"/>
          </a:p>
        </p:txBody>
      </p:sp>
      <p:pic>
        <p:nvPicPr>
          <p:cNvPr id="175" name="Google Shape;175;p29"/>
          <p:cNvPicPr preferRelativeResize="0"/>
          <p:nvPr/>
        </p:nvPicPr>
        <p:blipFill>
          <a:blip r:embed="rId7">
            <a:alphaModFix/>
          </a:blip>
          <a:stretch>
            <a:fillRect/>
          </a:stretch>
        </p:blipFill>
        <p:spPr>
          <a:xfrm>
            <a:off x="6160345" y="2848038"/>
            <a:ext cx="1734925" cy="1428106"/>
          </a:xfrm>
          <a:prstGeom prst="rect">
            <a:avLst/>
          </a:prstGeom>
          <a:noFill/>
          <a:ln>
            <a:noFill/>
          </a:ln>
        </p:spPr>
      </p:pic>
      <p:cxnSp>
        <p:nvCxnSpPr>
          <p:cNvPr id="176" name="Google Shape;176;p29"/>
          <p:cNvCxnSpPr/>
          <p:nvPr/>
        </p:nvCxnSpPr>
        <p:spPr>
          <a:xfrm>
            <a:off x="5564825" y="3651625"/>
            <a:ext cx="523200" cy="0"/>
          </a:xfrm>
          <a:prstGeom prst="straightConnector1">
            <a:avLst/>
          </a:prstGeom>
          <a:noFill/>
          <a:ln cap="flat" cmpd="sng" w="9525">
            <a:solidFill>
              <a:srgbClr val="FF0000"/>
            </a:solidFill>
            <a:prstDash val="solid"/>
            <a:round/>
            <a:headEnd len="med" w="med" type="none"/>
            <a:tailEnd len="med" w="med" type="triangle"/>
          </a:ln>
        </p:spPr>
      </p:cxnSp>
      <p:sp>
        <p:nvSpPr>
          <p:cNvPr id="177" name="Google Shape;177;p29"/>
          <p:cNvSpPr txBox="1"/>
          <p:nvPr/>
        </p:nvSpPr>
        <p:spPr>
          <a:xfrm>
            <a:off x="6101175" y="4287000"/>
            <a:ext cx="3036300" cy="44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419" sz="1700">
                <a:solidFill>
                  <a:schemeClr val="dk1"/>
                </a:solidFill>
                <a:latin typeface="Helvetica Neue Light"/>
                <a:ea typeface="Helvetica Neue Light"/>
                <a:cs typeface="Helvetica Neue Light"/>
                <a:sym typeface="Helvetica Neue Light"/>
              </a:rPr>
              <a:t>Y por último selecciona 720p.</a:t>
            </a:r>
            <a:endParaRPr sz="1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0"/>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419" sz="3500">
                <a:solidFill>
                  <a:srgbClr val="EAFF6A"/>
                </a:solidFill>
                <a:latin typeface="DM Sans"/>
                <a:ea typeface="DM Sans"/>
                <a:cs typeface="DM Sans"/>
                <a:sym typeface="DM Sans"/>
              </a:rPr>
              <a:t>Repaso</a:t>
            </a:r>
            <a:endParaRPr b="1" sz="3500">
              <a:solidFill>
                <a:srgbClr val="EAFF6A"/>
              </a:solidFill>
              <a:latin typeface="DM Sans"/>
              <a:ea typeface="DM Sans"/>
              <a:cs typeface="DM Sans"/>
              <a:sym typeface="DM Sans"/>
            </a:endParaRPr>
          </a:p>
        </p:txBody>
      </p:sp>
      <p:grpSp>
        <p:nvGrpSpPr>
          <p:cNvPr id="183" name="Google Shape;183;p30"/>
          <p:cNvGrpSpPr/>
          <p:nvPr/>
        </p:nvGrpSpPr>
        <p:grpSpPr>
          <a:xfrm>
            <a:off x="473351" y="619523"/>
            <a:ext cx="738900" cy="738900"/>
            <a:chOff x="473351" y="619523"/>
            <a:chExt cx="738900" cy="738900"/>
          </a:xfrm>
        </p:grpSpPr>
        <p:sp>
          <p:nvSpPr>
            <p:cNvPr id="184" name="Google Shape;184;p30"/>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5" name="Google Shape;185;p30" title="ícono de repaso"/>
            <p:cNvPicPr preferRelativeResize="0"/>
            <p:nvPr/>
          </p:nvPicPr>
          <p:blipFill>
            <a:blip r:embed="rId3">
              <a:alphaModFix/>
            </a:blip>
            <a:stretch>
              <a:fillRect/>
            </a:stretch>
          </p:blipFill>
          <p:spPr>
            <a:xfrm>
              <a:off x="616475" y="762650"/>
              <a:ext cx="452650" cy="452650"/>
            </a:xfrm>
            <a:prstGeom prst="rect">
              <a:avLst/>
            </a:prstGeom>
            <a:noFill/>
            <a:ln>
              <a:noFill/>
            </a:ln>
          </p:spPr>
        </p:pic>
      </p:grpSp>
      <p:sp>
        <p:nvSpPr>
          <p:cNvPr id="186" name="Google Shape;186;p30"/>
          <p:cNvSpPr txBox="1"/>
          <p:nvPr/>
        </p:nvSpPr>
        <p:spPr>
          <a:xfrm>
            <a:off x="473350" y="1682450"/>
            <a:ext cx="3834600" cy="1760100"/>
          </a:xfrm>
          <a:prstGeom prst="rect">
            <a:avLst/>
          </a:prstGeom>
          <a:noFill/>
          <a:ln>
            <a:noFill/>
          </a:ln>
        </p:spPr>
        <p:txBody>
          <a:bodyPr anchorCtr="0" anchor="t" bIns="91425" lIns="91425" spcFirstLastPara="1" rIns="91425" wrap="square" tIns="91425">
            <a:spAutoFit/>
          </a:bodyPr>
          <a:lstStyle/>
          <a:p>
            <a:pPr indent="-314325" lvl="0" marL="457200" rtl="0" algn="l">
              <a:lnSpc>
                <a:spcPct val="100000"/>
              </a:lnSpc>
              <a:spcBef>
                <a:spcPts val="0"/>
              </a:spcBef>
              <a:spcAft>
                <a:spcPts val="0"/>
              </a:spcAft>
              <a:buClr>
                <a:srgbClr val="EAFF6A"/>
              </a:buClr>
              <a:buSzPts val="1350"/>
              <a:buFont typeface="DM Sans"/>
              <a:buChar char="✓"/>
            </a:pPr>
            <a:r>
              <a:rPr lang="es-419" sz="1350">
                <a:solidFill>
                  <a:schemeClr val="lt1"/>
                </a:solidFill>
                <a:latin typeface="DM Sans"/>
                <a:ea typeface="DM Sans"/>
                <a:cs typeface="DM Sans"/>
                <a:sym typeface="DM Sans"/>
              </a:rPr>
              <a:t>El objetivo de esta dinámica es que los estudiantes puedan repasar algunos aspectos fundamentales de JavaScript antes de comenzar este curso.</a:t>
            </a:r>
            <a:endParaRPr sz="1350">
              <a:solidFill>
                <a:schemeClr val="lt1"/>
              </a:solidFill>
              <a:latin typeface="DM Sans"/>
              <a:ea typeface="DM Sans"/>
              <a:cs typeface="DM Sans"/>
              <a:sym typeface="DM Sans"/>
            </a:endParaRPr>
          </a:p>
          <a:p>
            <a:pPr indent="0" lvl="0" marL="0" rtl="0" algn="l">
              <a:lnSpc>
                <a:spcPct val="100000"/>
              </a:lnSpc>
              <a:spcBef>
                <a:spcPts val="800"/>
              </a:spcBef>
              <a:spcAft>
                <a:spcPts val="0"/>
              </a:spcAft>
              <a:buNone/>
            </a:pPr>
            <a:r>
              <a:t/>
            </a:r>
            <a:endParaRPr sz="1350">
              <a:solidFill>
                <a:schemeClr val="lt1"/>
              </a:solidFill>
              <a:latin typeface="DM Sans"/>
              <a:ea typeface="DM Sans"/>
              <a:cs typeface="DM Sans"/>
              <a:sym typeface="DM Sans"/>
            </a:endParaRPr>
          </a:p>
          <a:p>
            <a:pPr indent="0" lvl="0" marL="457200" rtl="0" algn="l">
              <a:lnSpc>
                <a:spcPct val="10000"/>
              </a:lnSpc>
              <a:spcBef>
                <a:spcPts val="800"/>
              </a:spcBef>
              <a:spcAft>
                <a:spcPts val="0"/>
              </a:spcAft>
              <a:buNone/>
            </a:pPr>
            <a:r>
              <a:t/>
            </a:r>
            <a:endParaRPr sz="1350">
              <a:solidFill>
                <a:schemeClr val="lt1"/>
              </a:solidFill>
              <a:latin typeface="DM Sans"/>
              <a:ea typeface="DM Sans"/>
              <a:cs typeface="DM Sans"/>
              <a:sym typeface="DM Sans"/>
            </a:endParaRPr>
          </a:p>
          <a:p>
            <a:pPr indent="0" lvl="0" marL="0" rtl="0" algn="l">
              <a:lnSpc>
                <a:spcPct val="100000"/>
              </a:lnSpc>
              <a:spcBef>
                <a:spcPts val="800"/>
              </a:spcBef>
              <a:spcAft>
                <a:spcPts val="800"/>
              </a:spcAft>
              <a:buNone/>
            </a:pPr>
            <a:r>
              <a:t/>
            </a:r>
            <a:endParaRPr sz="1350">
              <a:solidFill>
                <a:schemeClr val="lt1"/>
              </a:solidFill>
              <a:latin typeface="DM Sans"/>
              <a:ea typeface="DM Sans"/>
              <a:cs typeface="DM Sans"/>
              <a:sym typeface="DM Sans"/>
            </a:endParaRPr>
          </a:p>
        </p:txBody>
      </p:sp>
      <p:sp>
        <p:nvSpPr>
          <p:cNvPr id="187" name="Google Shape;187;p30"/>
          <p:cNvSpPr txBox="1"/>
          <p:nvPr/>
        </p:nvSpPr>
        <p:spPr>
          <a:xfrm>
            <a:off x="4527575" y="1682450"/>
            <a:ext cx="3834600" cy="600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800"/>
              </a:spcAft>
              <a:buNone/>
            </a:pPr>
            <a:r>
              <a:rPr lang="es-419" sz="1350">
                <a:solidFill>
                  <a:schemeClr val="lt1"/>
                </a:solidFill>
                <a:latin typeface="DM Sans"/>
                <a:ea typeface="DM Sans"/>
                <a:cs typeface="DM Sans"/>
                <a:sym typeface="DM Sans"/>
              </a:rPr>
              <a:t>Te proponemos realizar la siguiente actividad de repaso.</a:t>
            </a:r>
            <a:endParaRPr sz="1350">
              <a:solidFill>
                <a:schemeClr val="lt1"/>
              </a:solidFill>
              <a:latin typeface="DM Sans"/>
              <a:ea typeface="DM Sans"/>
              <a:cs typeface="DM Sans"/>
              <a:sym typeface="DM Sans"/>
            </a:endParaRPr>
          </a:p>
        </p:txBody>
      </p:sp>
      <p:sp>
        <p:nvSpPr>
          <p:cNvPr id="188" name="Google Shape;188;p30"/>
          <p:cNvSpPr/>
          <p:nvPr/>
        </p:nvSpPr>
        <p:spPr>
          <a:xfrm>
            <a:off x="5288625" y="2501675"/>
            <a:ext cx="2386200" cy="492600"/>
          </a:xfrm>
          <a:prstGeom prst="rect">
            <a:avLst/>
          </a:prstGeom>
          <a:noFill/>
          <a:ln cap="flat" cmpd="sng" w="9525">
            <a:solidFill>
              <a:srgbClr val="EAFF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0"/>
          <p:cNvSpPr txBox="1"/>
          <p:nvPr/>
        </p:nvSpPr>
        <p:spPr>
          <a:xfrm>
            <a:off x="5519850" y="2551775"/>
            <a:ext cx="1894500" cy="392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1350" u="sng">
                <a:solidFill>
                  <a:srgbClr val="83AEFB"/>
                </a:solidFill>
                <a:latin typeface="DM Sans"/>
                <a:ea typeface="DM Sans"/>
                <a:cs typeface="DM Sans"/>
                <a:sym typeface="DM Sans"/>
                <a:hlinkClick r:id="rId4">
                  <a:extLst>
                    <a:ext uri="{A12FA001-AC4F-418D-AE19-62706E023703}">
                      <ahyp:hlinkClr val="tx"/>
                    </a:ext>
                  </a:extLst>
                </a:hlinkClick>
              </a:rPr>
              <a:t>Actividad de repaso</a:t>
            </a:r>
            <a:endParaRPr sz="1350">
              <a:solidFill>
                <a:srgbClr val="83AEFB"/>
              </a:solidFill>
              <a:latin typeface="DM Sans"/>
              <a:ea typeface="DM Sans"/>
              <a:cs typeface="DM Sans"/>
              <a:sym typeface="DM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3" name="Shape 193"/>
        <p:cNvGrpSpPr/>
        <p:nvPr/>
      </p:nvGrpSpPr>
      <p:grpSpPr>
        <a:xfrm>
          <a:off x="0" y="0"/>
          <a:ext cx="0" cy="0"/>
          <a:chOff x="0" y="0"/>
          <a:chExt cx="0" cy="0"/>
        </a:xfrm>
      </p:grpSpPr>
      <p:sp>
        <p:nvSpPr>
          <p:cNvPr id="194" name="Google Shape;194;p31"/>
          <p:cNvSpPr txBox="1"/>
          <p:nvPr/>
        </p:nvSpPr>
        <p:spPr>
          <a:xfrm>
            <a:off x="2022750" y="2009038"/>
            <a:ext cx="5035500" cy="63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solidFill>
                  <a:srgbClr val="121212"/>
                </a:solidFill>
                <a:latin typeface="Anton"/>
                <a:ea typeface="Anton"/>
                <a:cs typeface="Anton"/>
                <a:sym typeface="Anton"/>
              </a:rPr>
              <a:t>NIVELACIÓN</a:t>
            </a:r>
            <a:endParaRPr b="0" i="1" sz="3600" u="none" cap="none" strike="noStrike">
              <a:solidFill>
                <a:srgbClr val="121212"/>
              </a:solidFill>
              <a:latin typeface="Anton"/>
              <a:ea typeface="Anton"/>
              <a:cs typeface="Anton"/>
              <a:sym typeface="Anton"/>
            </a:endParaRPr>
          </a:p>
        </p:txBody>
      </p:sp>
      <p:sp>
        <p:nvSpPr>
          <p:cNvPr id="195" name="Google Shape;195;p31"/>
          <p:cNvSpPr txBox="1"/>
          <p:nvPr/>
        </p:nvSpPr>
        <p:spPr>
          <a:xfrm>
            <a:off x="707225" y="4382850"/>
            <a:ext cx="1731000" cy="475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t/>
            </a:r>
            <a:endParaRPr b="1" i="0" sz="1800" u="none" cap="none" strike="noStrike">
              <a:solidFill>
                <a:srgbClr val="000000"/>
              </a:solidFill>
              <a:latin typeface="Lato"/>
              <a:ea typeface="Lato"/>
              <a:cs typeface="Lato"/>
              <a:sym typeface="Lato"/>
            </a:endParaRPr>
          </a:p>
        </p:txBody>
      </p:sp>
      <p:sp>
        <p:nvSpPr>
          <p:cNvPr id="196" name="Google Shape;196;p31"/>
          <p:cNvSpPr txBox="1"/>
          <p:nvPr/>
        </p:nvSpPr>
        <p:spPr>
          <a:xfrm>
            <a:off x="1631850" y="1643300"/>
            <a:ext cx="5880300" cy="475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2000"/>
              <a:buFont typeface="Arial"/>
              <a:buNone/>
            </a:pPr>
            <a:r>
              <a:rPr b="1" i="0" lang="es-419" sz="2000" u="none" cap="none" strike="noStrike">
                <a:solidFill>
                  <a:srgbClr val="121212"/>
                </a:solidFill>
                <a:latin typeface="Helvetica Neue"/>
                <a:ea typeface="Helvetica Neue"/>
                <a:cs typeface="Helvetica Neue"/>
                <a:sym typeface="Helvetica Neue"/>
              </a:rPr>
              <a:t>     Clase 0</a:t>
            </a:r>
            <a:r>
              <a:rPr b="1" lang="es-419" sz="2000">
                <a:solidFill>
                  <a:srgbClr val="121212"/>
                </a:solidFill>
                <a:latin typeface="Helvetica Neue"/>
                <a:ea typeface="Helvetica Neue"/>
                <a:cs typeface="Helvetica Neue"/>
                <a:sym typeface="Helvetica Neue"/>
              </a:rPr>
              <a:t>1</a:t>
            </a:r>
            <a:r>
              <a:rPr b="1" i="0" lang="es-419" sz="2000" u="none" cap="none" strike="noStrike">
                <a:solidFill>
                  <a:srgbClr val="121212"/>
                </a:solidFill>
                <a:latin typeface="Helvetica Neue"/>
                <a:ea typeface="Helvetica Neue"/>
                <a:cs typeface="Helvetica Neue"/>
                <a:sym typeface="Helvetica Neue"/>
              </a:rPr>
              <a:t>. </a:t>
            </a:r>
            <a:r>
              <a:rPr b="0" i="0" lang="es-419" sz="2000" u="none" cap="none" strike="noStrike">
                <a:solidFill>
                  <a:srgbClr val="121212"/>
                </a:solidFill>
                <a:latin typeface="Helvetica Neue Light"/>
                <a:ea typeface="Helvetica Neue Light"/>
                <a:cs typeface="Helvetica Neue Light"/>
                <a:sym typeface="Helvetica Neue Light"/>
              </a:rPr>
              <a:t> </a:t>
            </a:r>
            <a:r>
              <a:rPr lang="es-419" sz="2000">
                <a:solidFill>
                  <a:srgbClr val="121212"/>
                </a:solidFill>
                <a:latin typeface="Helvetica Neue Light"/>
                <a:ea typeface="Helvetica Neue Light"/>
                <a:cs typeface="Helvetica Neue Light"/>
                <a:sym typeface="Helvetica Neue Light"/>
              </a:rPr>
              <a:t>REACT JS</a:t>
            </a:r>
            <a:endParaRPr b="0" i="0" sz="1400" u="none" cap="none" strike="noStrike">
              <a:solidFill>
                <a:srgbClr val="121212"/>
              </a:solidFill>
              <a:latin typeface="Helvetica Neue Light"/>
              <a:ea typeface="Helvetica Neue Light"/>
              <a:cs typeface="Helvetica Neue Light"/>
              <a:sym typeface="Helvetica Neue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200" name="Shape 200"/>
        <p:cNvGrpSpPr/>
        <p:nvPr/>
      </p:nvGrpSpPr>
      <p:grpSpPr>
        <a:xfrm>
          <a:off x="0" y="0"/>
          <a:ext cx="0" cy="0"/>
          <a:chOff x="0" y="0"/>
          <a:chExt cx="0" cy="0"/>
        </a:xfrm>
      </p:grpSpPr>
      <p:sp>
        <p:nvSpPr>
          <p:cNvPr id="201" name="Google Shape;201;p32"/>
          <p:cNvSpPr txBox="1"/>
          <p:nvPr/>
        </p:nvSpPr>
        <p:spPr>
          <a:xfrm>
            <a:off x="3979775" y="1134750"/>
            <a:ext cx="4624800" cy="28740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15000"/>
              </a:lnSpc>
              <a:spcBef>
                <a:spcPts val="1000"/>
              </a:spcBef>
              <a:spcAft>
                <a:spcPts val="0"/>
              </a:spcAft>
              <a:buClr>
                <a:srgbClr val="000000"/>
              </a:buClr>
              <a:buSzPts val="1800"/>
              <a:buFont typeface="Arial"/>
              <a:buChar char="●"/>
            </a:pPr>
            <a:r>
              <a:rPr lang="es-419" sz="1800">
                <a:latin typeface="Helvetica Neue Light"/>
                <a:ea typeface="Helvetica Neue Light"/>
                <a:cs typeface="Helvetica Neue Light"/>
                <a:sym typeface="Helvetica Neue Light"/>
              </a:rPr>
              <a:t>Repasar HTML, </a:t>
            </a:r>
            <a:r>
              <a:rPr lang="es-419" sz="1800">
                <a:latin typeface="Helvetica Neue Light"/>
                <a:ea typeface="Helvetica Neue Light"/>
                <a:cs typeface="Helvetica Neue Light"/>
                <a:sym typeface="Helvetica Neue Light"/>
              </a:rPr>
              <a:t>CSS y fun</a:t>
            </a:r>
            <a:r>
              <a:rPr lang="es-419" sz="1800">
                <a:latin typeface="Helvetica Neue Light"/>
                <a:ea typeface="Helvetica Neue Light"/>
                <a:cs typeface="Helvetica Neue Light"/>
                <a:sym typeface="Helvetica Neue Light"/>
              </a:rPr>
              <a:t>damentos JavaScript.</a:t>
            </a:r>
            <a:endParaRPr sz="1800">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000000"/>
              </a:buClr>
              <a:buSzPts val="1800"/>
              <a:buFont typeface="Arial"/>
              <a:buChar char="●"/>
            </a:pPr>
            <a:r>
              <a:rPr lang="es-419" sz="1800">
                <a:latin typeface="Helvetica Neue Light"/>
                <a:ea typeface="Helvetica Neue Light"/>
                <a:cs typeface="Helvetica Neue Light"/>
                <a:sym typeface="Helvetica Neue Light"/>
              </a:rPr>
              <a:t>Conocer la sintaxis de JavaScript y ECMAscript 6.</a:t>
            </a:r>
            <a:endParaRPr sz="1800">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000000"/>
              </a:buClr>
              <a:buSzPts val="1800"/>
              <a:buFont typeface="Arial"/>
              <a:buChar char="●"/>
            </a:pPr>
            <a:r>
              <a:rPr lang="es-419" sz="1800">
                <a:latin typeface="Helvetica Neue Light"/>
                <a:ea typeface="Helvetica Neue Light"/>
                <a:cs typeface="Helvetica Neue Light"/>
                <a:sym typeface="Helvetica Neue Light"/>
              </a:rPr>
              <a:t>Realizar una introducción a React JS.</a:t>
            </a:r>
            <a:endParaRPr sz="1800">
              <a:latin typeface="Helvetica Neue Light"/>
              <a:ea typeface="Helvetica Neue Light"/>
              <a:cs typeface="Helvetica Neue Light"/>
              <a:sym typeface="Helvetica Neue Light"/>
            </a:endParaRPr>
          </a:p>
        </p:txBody>
      </p:sp>
      <p:pic>
        <p:nvPicPr>
          <p:cNvPr id="202" name="Google Shape;202;p3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203" name="Google Shape;203;p32"/>
          <p:cNvSpPr txBox="1"/>
          <p:nvPr/>
        </p:nvSpPr>
        <p:spPr>
          <a:xfrm>
            <a:off x="373850" y="2656900"/>
            <a:ext cx="36327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3000"/>
              <a:buFont typeface="Arial"/>
              <a:buNone/>
            </a:pPr>
            <a:r>
              <a:rPr b="0" i="1" lang="es-419" sz="3000" u="none" cap="none" strike="noStrike">
                <a:solidFill>
                  <a:srgbClr val="000000"/>
                </a:solidFill>
                <a:latin typeface="Anton"/>
                <a:ea typeface="Anton"/>
                <a:cs typeface="Anton"/>
                <a:sym typeface="Anton"/>
              </a:rPr>
              <a:t>OBJETIVOS DE LA CLASE</a:t>
            </a:r>
            <a:endParaRPr b="0" i="1" sz="3000" u="none" cap="none" strike="noStrike">
              <a:solidFill>
                <a:srgbClr val="000000"/>
              </a:solidFill>
              <a:latin typeface="Anton"/>
              <a:ea typeface="Anton"/>
              <a:cs typeface="Anton"/>
              <a:sym typeface="Anton"/>
            </a:endParaRPr>
          </a:p>
        </p:txBody>
      </p:sp>
      <p:pic>
        <p:nvPicPr>
          <p:cNvPr id="204" name="Google Shape;204;p32"/>
          <p:cNvPicPr preferRelativeResize="0"/>
          <p:nvPr/>
        </p:nvPicPr>
        <p:blipFill rotWithShape="1">
          <a:blip r:embed="rId4">
            <a:alphaModFix/>
          </a:blip>
          <a:srcRect b="0" l="0" r="0" t="0"/>
          <a:stretch/>
        </p:blipFill>
        <p:spPr>
          <a:xfrm>
            <a:off x="1611688" y="1439550"/>
            <a:ext cx="1186525" cy="11865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208" name="Shape 208"/>
        <p:cNvGrpSpPr/>
        <p:nvPr/>
      </p:nvGrpSpPr>
      <p:grpSpPr>
        <a:xfrm>
          <a:off x="0" y="0"/>
          <a:ext cx="0" cy="0"/>
          <a:chOff x="0" y="0"/>
          <a:chExt cx="0" cy="0"/>
        </a:xfrm>
      </p:grpSpPr>
      <p:sp>
        <p:nvSpPr>
          <p:cNvPr id="209" name="Google Shape;209;p33"/>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MAPA DE CONCEPTOS</a:t>
            </a:r>
            <a:endParaRPr b="0" i="1" sz="3600" u="none" cap="none" strike="noStrike">
              <a:solidFill>
                <a:srgbClr val="121212"/>
              </a:solidFill>
              <a:latin typeface="Anton"/>
              <a:ea typeface="Anton"/>
              <a:cs typeface="Anton"/>
              <a:sym typeface="Anton"/>
            </a:endParaRPr>
          </a:p>
        </p:txBody>
      </p:sp>
      <p:pic>
        <p:nvPicPr>
          <p:cNvPr id="210" name="Google Shape;210;p3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14" name="Shape 214"/>
        <p:cNvGrpSpPr/>
        <p:nvPr/>
      </p:nvGrpSpPr>
      <p:grpSpPr>
        <a:xfrm>
          <a:off x="0" y="0"/>
          <a:ext cx="0" cy="0"/>
          <a:chOff x="0" y="0"/>
          <a:chExt cx="0" cy="0"/>
        </a:xfrm>
      </p:grpSpPr>
      <p:sp>
        <p:nvSpPr>
          <p:cNvPr id="215" name="Google Shape;215;p34"/>
          <p:cNvSpPr txBox="1"/>
          <p:nvPr>
            <p:ph type="ctrTitle"/>
          </p:nvPr>
        </p:nvSpPr>
        <p:spPr>
          <a:xfrm>
            <a:off x="176575" y="199288"/>
            <a:ext cx="7552800" cy="422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i="1" lang="es-419" sz="2000">
                <a:latin typeface="Anton"/>
                <a:ea typeface="Anton"/>
                <a:cs typeface="Anton"/>
                <a:sym typeface="Anton"/>
              </a:rPr>
              <a:t>MAPA DE CONCEPTOS CLASE 1</a:t>
            </a:r>
            <a:endParaRPr i="1" sz="2000">
              <a:latin typeface="Anton"/>
              <a:ea typeface="Anton"/>
              <a:cs typeface="Anton"/>
              <a:sym typeface="Anton"/>
            </a:endParaRPr>
          </a:p>
        </p:txBody>
      </p:sp>
      <p:pic>
        <p:nvPicPr>
          <p:cNvPr id="216" name="Google Shape;216;p3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217" name="Google Shape;217;p34"/>
          <p:cNvPicPr preferRelativeResize="0"/>
          <p:nvPr/>
        </p:nvPicPr>
        <p:blipFill rotWithShape="1">
          <a:blip r:embed="rId4">
            <a:alphaModFix/>
          </a:blip>
          <a:srcRect b="0" l="0" r="0" t="0"/>
          <a:stretch/>
        </p:blipFill>
        <p:spPr>
          <a:xfrm>
            <a:off x="7423862" y="90575"/>
            <a:ext cx="1634174" cy="639850"/>
          </a:xfrm>
          <a:prstGeom prst="rect">
            <a:avLst/>
          </a:prstGeom>
          <a:noFill/>
          <a:ln>
            <a:noFill/>
          </a:ln>
        </p:spPr>
      </p:pic>
      <p:cxnSp>
        <p:nvCxnSpPr>
          <p:cNvPr id="218" name="Google Shape;218;p34"/>
          <p:cNvCxnSpPr>
            <a:endCxn id="219" idx="0"/>
          </p:cNvCxnSpPr>
          <p:nvPr/>
        </p:nvCxnSpPr>
        <p:spPr>
          <a:xfrm>
            <a:off x="1344950" y="1755375"/>
            <a:ext cx="0" cy="1494600"/>
          </a:xfrm>
          <a:prstGeom prst="straightConnector1">
            <a:avLst/>
          </a:prstGeom>
          <a:noFill/>
          <a:ln cap="flat" cmpd="sng" w="9525">
            <a:solidFill>
              <a:srgbClr val="CCCCCC"/>
            </a:solidFill>
            <a:prstDash val="solid"/>
            <a:round/>
            <a:headEnd len="med" w="med" type="oval"/>
            <a:tailEnd len="med" w="med" type="oval"/>
          </a:ln>
        </p:spPr>
      </p:cxnSp>
      <p:sp>
        <p:nvSpPr>
          <p:cNvPr id="219" name="Google Shape;219;p34"/>
          <p:cNvSpPr/>
          <p:nvPr/>
        </p:nvSpPr>
        <p:spPr>
          <a:xfrm>
            <a:off x="618500" y="3249975"/>
            <a:ext cx="1452900" cy="6024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FFFFFF"/>
                </a:solidFill>
                <a:latin typeface="Helvetica Neue"/>
                <a:ea typeface="Helvetica Neue"/>
                <a:cs typeface="Helvetica Neue"/>
                <a:sym typeface="Helvetica Neue"/>
              </a:rPr>
              <a:t>Los inicios de React JS</a:t>
            </a:r>
            <a:endParaRPr sz="1100">
              <a:solidFill>
                <a:srgbClr val="FFFFFF"/>
              </a:solidFill>
              <a:latin typeface="Helvetica Neue"/>
              <a:ea typeface="Helvetica Neue"/>
              <a:cs typeface="Helvetica Neue"/>
              <a:sym typeface="Helvetica Neue"/>
            </a:endParaRPr>
          </a:p>
        </p:txBody>
      </p:sp>
      <p:sp>
        <p:nvSpPr>
          <p:cNvPr id="220" name="Google Shape;220;p34"/>
          <p:cNvSpPr/>
          <p:nvPr/>
        </p:nvSpPr>
        <p:spPr>
          <a:xfrm>
            <a:off x="618500" y="1152978"/>
            <a:ext cx="1452900" cy="6024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FFFFFF"/>
                </a:solidFill>
                <a:latin typeface="Helvetica Neue"/>
                <a:ea typeface="Helvetica Neue"/>
                <a:cs typeface="Helvetica Neue"/>
                <a:sym typeface="Helvetica Neue"/>
              </a:rPr>
              <a:t>Nivelación HTML, CSS y JS</a:t>
            </a:r>
            <a:endParaRPr b="0" i="0" sz="1100" u="none" cap="none" strike="noStrike">
              <a:solidFill>
                <a:srgbClr val="FFFFFF"/>
              </a:solidFill>
              <a:latin typeface="Helvetica Neue"/>
              <a:ea typeface="Helvetica Neue"/>
              <a:cs typeface="Helvetica Neue"/>
              <a:sym typeface="Helvetica Neue"/>
            </a:endParaRPr>
          </a:p>
        </p:txBody>
      </p:sp>
      <p:cxnSp>
        <p:nvCxnSpPr>
          <p:cNvPr id="221" name="Google Shape;221;p34"/>
          <p:cNvCxnSpPr/>
          <p:nvPr/>
        </p:nvCxnSpPr>
        <p:spPr>
          <a:xfrm>
            <a:off x="2076075" y="1485513"/>
            <a:ext cx="958200" cy="0"/>
          </a:xfrm>
          <a:prstGeom prst="straightConnector1">
            <a:avLst/>
          </a:prstGeom>
          <a:noFill/>
          <a:ln cap="flat" cmpd="sng" w="9525">
            <a:solidFill>
              <a:srgbClr val="CCCCCC"/>
            </a:solidFill>
            <a:prstDash val="solid"/>
            <a:round/>
            <a:headEnd len="med" w="med" type="oval"/>
            <a:tailEnd len="med" w="med" type="oval"/>
          </a:ln>
        </p:spPr>
      </p:cxnSp>
      <p:sp>
        <p:nvSpPr>
          <p:cNvPr id="222" name="Google Shape;222;p34"/>
          <p:cNvSpPr/>
          <p:nvPr/>
        </p:nvSpPr>
        <p:spPr>
          <a:xfrm>
            <a:off x="3034400" y="1320213"/>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HTML</a:t>
            </a:r>
            <a:endParaRPr b="0" i="0" sz="1100" u="none" cap="none" strike="noStrike">
              <a:solidFill>
                <a:srgbClr val="222222"/>
              </a:solidFill>
              <a:latin typeface="Helvetica Neue"/>
              <a:ea typeface="Helvetica Neue"/>
              <a:cs typeface="Helvetica Neue"/>
              <a:sym typeface="Helvetica Neue"/>
            </a:endParaRPr>
          </a:p>
        </p:txBody>
      </p:sp>
      <p:cxnSp>
        <p:nvCxnSpPr>
          <p:cNvPr id="223" name="Google Shape;223;p34"/>
          <p:cNvCxnSpPr/>
          <p:nvPr/>
        </p:nvCxnSpPr>
        <p:spPr>
          <a:xfrm>
            <a:off x="2076075" y="1485513"/>
            <a:ext cx="958200" cy="4308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224" name="Google Shape;224;p34"/>
          <p:cNvSpPr/>
          <p:nvPr/>
        </p:nvSpPr>
        <p:spPr>
          <a:xfrm>
            <a:off x="3034400" y="1753063"/>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DOM</a:t>
            </a:r>
            <a:endParaRPr b="0" i="0" sz="1100" u="none" cap="none" strike="noStrike">
              <a:solidFill>
                <a:srgbClr val="222222"/>
              </a:solidFill>
              <a:latin typeface="Helvetica Neue"/>
              <a:ea typeface="Helvetica Neue"/>
              <a:cs typeface="Helvetica Neue"/>
              <a:sym typeface="Helvetica Neue"/>
            </a:endParaRPr>
          </a:p>
        </p:txBody>
      </p:sp>
      <p:cxnSp>
        <p:nvCxnSpPr>
          <p:cNvPr id="225" name="Google Shape;225;p34"/>
          <p:cNvCxnSpPr>
            <a:endCxn id="226" idx="1"/>
          </p:cNvCxnSpPr>
          <p:nvPr/>
        </p:nvCxnSpPr>
        <p:spPr>
          <a:xfrm>
            <a:off x="2071400" y="1485413"/>
            <a:ext cx="969300" cy="8658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226" name="Google Shape;226;p34"/>
          <p:cNvSpPr/>
          <p:nvPr/>
        </p:nvSpPr>
        <p:spPr>
          <a:xfrm>
            <a:off x="3040700" y="2185913"/>
            <a:ext cx="15357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CSS</a:t>
            </a:r>
            <a:endParaRPr b="0" i="0" sz="1100" u="none" cap="none" strike="noStrike">
              <a:solidFill>
                <a:srgbClr val="222222"/>
              </a:solidFill>
              <a:latin typeface="Helvetica Neue"/>
              <a:ea typeface="Helvetica Neue"/>
              <a:cs typeface="Helvetica Neue"/>
              <a:sym typeface="Helvetica Neue"/>
            </a:endParaRPr>
          </a:p>
        </p:txBody>
      </p:sp>
      <p:cxnSp>
        <p:nvCxnSpPr>
          <p:cNvPr id="227" name="Google Shape;227;p34"/>
          <p:cNvCxnSpPr/>
          <p:nvPr/>
        </p:nvCxnSpPr>
        <p:spPr>
          <a:xfrm>
            <a:off x="4572000" y="1485513"/>
            <a:ext cx="958200" cy="0"/>
          </a:xfrm>
          <a:prstGeom prst="straightConnector1">
            <a:avLst/>
          </a:prstGeom>
          <a:noFill/>
          <a:ln cap="flat" cmpd="sng" w="9525">
            <a:solidFill>
              <a:srgbClr val="CCCCCC"/>
            </a:solidFill>
            <a:prstDash val="solid"/>
            <a:round/>
            <a:headEnd len="med" w="med" type="oval"/>
            <a:tailEnd len="med" w="med" type="oval"/>
          </a:ln>
        </p:spPr>
      </p:cxnSp>
      <p:sp>
        <p:nvSpPr>
          <p:cNvPr id="228" name="Google Shape;228;p34"/>
          <p:cNvSpPr/>
          <p:nvPr/>
        </p:nvSpPr>
        <p:spPr>
          <a:xfrm>
            <a:off x="5530325" y="1320213"/>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HTML5</a:t>
            </a:r>
            <a:endParaRPr b="0" i="0" sz="1100" u="none" cap="none" strike="noStrike">
              <a:solidFill>
                <a:srgbClr val="222222"/>
              </a:solidFill>
              <a:latin typeface="Helvetica Neue"/>
              <a:ea typeface="Helvetica Neue"/>
              <a:cs typeface="Helvetica Neue"/>
              <a:sym typeface="Helvetica Neue"/>
            </a:endParaRPr>
          </a:p>
        </p:txBody>
      </p:sp>
      <p:cxnSp>
        <p:nvCxnSpPr>
          <p:cNvPr id="229" name="Google Shape;229;p34"/>
          <p:cNvCxnSpPr/>
          <p:nvPr/>
        </p:nvCxnSpPr>
        <p:spPr>
          <a:xfrm>
            <a:off x="2071400" y="1485413"/>
            <a:ext cx="967800" cy="12996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230" name="Google Shape;230;p34"/>
          <p:cNvSpPr/>
          <p:nvPr/>
        </p:nvSpPr>
        <p:spPr>
          <a:xfrm>
            <a:off x="3040225" y="2620163"/>
            <a:ext cx="15357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JS</a:t>
            </a:r>
            <a:endParaRPr b="0" i="0" sz="1100" u="none" cap="none" strike="noStrike">
              <a:solidFill>
                <a:srgbClr val="222222"/>
              </a:solidFill>
              <a:latin typeface="Helvetica Neue"/>
              <a:ea typeface="Helvetica Neue"/>
              <a:cs typeface="Helvetica Neue"/>
              <a:sym typeface="Helvetica Neu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67" name="Shape 67"/>
        <p:cNvGrpSpPr/>
        <p:nvPr/>
      </p:nvGrpSpPr>
      <p:grpSpPr>
        <a:xfrm>
          <a:off x="0" y="0"/>
          <a:ext cx="0" cy="0"/>
          <a:chOff x="0" y="0"/>
          <a:chExt cx="0" cy="0"/>
        </a:xfrm>
      </p:grpSpPr>
      <p:sp>
        <p:nvSpPr>
          <p:cNvPr id="68" name="Google Shape;68;p17"/>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RECUERDA PONER A GRABAR LA CLASE</a:t>
            </a:r>
            <a:endParaRPr b="0" i="1" sz="3600" u="none" cap="none" strike="noStrike">
              <a:solidFill>
                <a:srgbClr val="121212"/>
              </a:solidFill>
              <a:latin typeface="Anton"/>
              <a:ea typeface="Anton"/>
              <a:cs typeface="Anton"/>
              <a:sym typeface="Anton"/>
            </a:endParaRPr>
          </a:p>
        </p:txBody>
      </p:sp>
      <p:pic>
        <p:nvPicPr>
          <p:cNvPr id="69" name="Google Shape;69;p17"/>
          <p:cNvPicPr preferRelativeResize="0"/>
          <p:nvPr/>
        </p:nvPicPr>
        <p:blipFill rotWithShape="1">
          <a:blip r:embed="rId3">
            <a:alphaModFix/>
          </a:blip>
          <a:srcRect b="0" l="0" r="0" t="0"/>
          <a:stretch/>
        </p:blipFill>
        <p:spPr>
          <a:xfrm>
            <a:off x="4125950" y="3210488"/>
            <a:ext cx="892100" cy="743425"/>
          </a:xfrm>
          <a:prstGeom prst="rect">
            <a:avLst/>
          </a:prstGeom>
          <a:noFill/>
          <a:ln>
            <a:noFill/>
          </a:ln>
        </p:spPr>
      </p:pic>
      <p:pic>
        <p:nvPicPr>
          <p:cNvPr id="70" name="Google Shape;70;p17"/>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34" name="Shape 234"/>
        <p:cNvGrpSpPr/>
        <p:nvPr/>
      </p:nvGrpSpPr>
      <p:grpSpPr>
        <a:xfrm>
          <a:off x="0" y="0"/>
          <a:ext cx="0" cy="0"/>
          <a:chOff x="0" y="0"/>
          <a:chExt cx="0" cy="0"/>
        </a:xfrm>
      </p:grpSpPr>
      <p:sp>
        <p:nvSpPr>
          <p:cNvPr id="235" name="Google Shape;235;p35"/>
          <p:cNvSpPr/>
          <p:nvPr/>
        </p:nvSpPr>
        <p:spPr>
          <a:xfrm>
            <a:off x="1208850" y="1163625"/>
            <a:ext cx="2157900" cy="3138600"/>
          </a:xfrm>
          <a:prstGeom prst="rect">
            <a:avLst/>
          </a:prstGeom>
          <a:noFill/>
          <a:ln cap="flat" cmpd="sng" w="38100">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6" name="Google Shape;236;p3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237" name="Google Shape;237;p35"/>
          <p:cNvSpPr/>
          <p:nvPr/>
        </p:nvSpPr>
        <p:spPr>
          <a:xfrm>
            <a:off x="37786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35"/>
          <p:cNvSpPr txBox="1"/>
          <p:nvPr/>
        </p:nvSpPr>
        <p:spPr>
          <a:xfrm>
            <a:off x="391935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Helvetica Neue"/>
                <a:ea typeface="Helvetica Neue"/>
                <a:cs typeface="Helvetica Neue"/>
                <a:sym typeface="Helvetica Neue"/>
              </a:rPr>
              <a:t>Clase </a:t>
            </a:r>
            <a:r>
              <a:rPr lang="es-419">
                <a:latin typeface="Helvetica Neue"/>
                <a:ea typeface="Helvetica Neue"/>
                <a:cs typeface="Helvetica Neue"/>
                <a:sym typeface="Helvetica Neue"/>
              </a:rPr>
              <a:t>2</a:t>
            </a:r>
            <a:endParaRPr b="0" i="0" sz="1400" u="none" cap="none" strike="noStrike">
              <a:solidFill>
                <a:srgbClr val="000000"/>
              </a:solidFill>
              <a:latin typeface="Helvetica Neue"/>
              <a:ea typeface="Helvetica Neue"/>
              <a:cs typeface="Helvetica Neue"/>
              <a:sym typeface="Helvetica Neue"/>
            </a:endParaRPr>
          </a:p>
        </p:txBody>
      </p:sp>
      <p:sp>
        <p:nvSpPr>
          <p:cNvPr id="239" name="Google Shape;239;p35"/>
          <p:cNvSpPr txBox="1"/>
          <p:nvPr/>
        </p:nvSpPr>
        <p:spPr>
          <a:xfrm>
            <a:off x="3761125" y="1758000"/>
            <a:ext cx="1854900" cy="42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200"/>
              <a:buFont typeface="Arial"/>
              <a:buNone/>
            </a:pPr>
            <a:r>
              <a:rPr b="1" lang="es-419" sz="1200">
                <a:latin typeface="Helvetica Neue"/>
                <a:ea typeface="Helvetica Neue"/>
                <a:cs typeface="Helvetica Neue"/>
                <a:sym typeface="Helvetica Neue"/>
              </a:rPr>
              <a:t>Instalación y configuración del entorno</a:t>
            </a:r>
            <a:endParaRPr b="1" i="0" sz="1200" u="none" cap="none" strike="noStrike">
              <a:solidFill>
                <a:srgbClr val="000000"/>
              </a:solidFill>
              <a:latin typeface="Helvetica Neue"/>
              <a:ea typeface="Helvetica Neue"/>
              <a:cs typeface="Helvetica Neue"/>
              <a:sym typeface="Helvetica Neue"/>
            </a:endParaRPr>
          </a:p>
        </p:txBody>
      </p:sp>
      <p:cxnSp>
        <p:nvCxnSpPr>
          <p:cNvPr id="240" name="Google Shape;240;p35"/>
          <p:cNvCxnSpPr/>
          <p:nvPr/>
        </p:nvCxnSpPr>
        <p:spPr>
          <a:xfrm>
            <a:off x="37611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241" name="Google Shape;241;p35"/>
          <p:cNvCxnSpPr/>
          <p:nvPr/>
        </p:nvCxnSpPr>
        <p:spPr>
          <a:xfrm>
            <a:off x="3761100" y="2928356"/>
            <a:ext cx="1854900" cy="0"/>
          </a:xfrm>
          <a:prstGeom prst="straightConnector1">
            <a:avLst/>
          </a:prstGeom>
          <a:noFill/>
          <a:ln cap="flat" cmpd="sng" w="9525">
            <a:solidFill>
              <a:srgbClr val="EFEFEF"/>
            </a:solidFill>
            <a:prstDash val="solid"/>
            <a:round/>
            <a:headEnd len="sm" w="sm" type="none"/>
            <a:tailEnd len="sm" w="sm" type="none"/>
          </a:ln>
        </p:spPr>
      </p:cxnSp>
      <p:cxnSp>
        <p:nvCxnSpPr>
          <p:cNvPr id="242" name="Google Shape;242;p35"/>
          <p:cNvCxnSpPr/>
          <p:nvPr/>
        </p:nvCxnSpPr>
        <p:spPr>
          <a:xfrm>
            <a:off x="37611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243" name="Google Shape;243;p35"/>
          <p:cNvCxnSpPr/>
          <p:nvPr/>
        </p:nvCxnSpPr>
        <p:spPr>
          <a:xfrm>
            <a:off x="37611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244" name="Google Shape;244;p35"/>
          <p:cNvPicPr preferRelativeResize="0"/>
          <p:nvPr/>
        </p:nvPicPr>
        <p:blipFill rotWithShape="1">
          <a:blip r:embed="rId4">
            <a:alphaModFix/>
          </a:blip>
          <a:srcRect b="0" l="0" r="0" t="0"/>
          <a:stretch/>
        </p:blipFill>
        <p:spPr>
          <a:xfrm>
            <a:off x="5276200" y="1391289"/>
            <a:ext cx="196500" cy="196500"/>
          </a:xfrm>
          <a:prstGeom prst="rect">
            <a:avLst/>
          </a:prstGeom>
          <a:noFill/>
          <a:ln>
            <a:noFill/>
          </a:ln>
        </p:spPr>
      </p:pic>
      <p:sp>
        <p:nvSpPr>
          <p:cNvPr id="245" name="Google Shape;245;p35"/>
          <p:cNvSpPr/>
          <p:nvPr/>
        </p:nvSpPr>
        <p:spPr>
          <a:xfrm>
            <a:off x="120890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35"/>
          <p:cNvSpPr/>
          <p:nvPr/>
        </p:nvSpPr>
        <p:spPr>
          <a:xfrm>
            <a:off x="13951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35"/>
          <p:cNvSpPr txBox="1"/>
          <p:nvPr/>
        </p:nvSpPr>
        <p:spPr>
          <a:xfrm>
            <a:off x="153585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Helvetica Neue"/>
                <a:ea typeface="Helvetica Neue"/>
                <a:cs typeface="Helvetica Neue"/>
                <a:sym typeface="Helvetica Neue"/>
              </a:rPr>
              <a:t>Clase </a:t>
            </a:r>
            <a:r>
              <a:rPr lang="es-419">
                <a:latin typeface="Helvetica Neue"/>
                <a:ea typeface="Helvetica Neue"/>
                <a:cs typeface="Helvetica Neue"/>
                <a:sym typeface="Helvetica Neue"/>
              </a:rPr>
              <a:t>1</a:t>
            </a:r>
            <a:endParaRPr b="0" i="0" sz="1400" u="none" cap="none" strike="noStrike">
              <a:solidFill>
                <a:srgbClr val="000000"/>
              </a:solidFill>
              <a:latin typeface="Helvetica Neue"/>
              <a:ea typeface="Helvetica Neue"/>
              <a:cs typeface="Helvetica Neue"/>
              <a:sym typeface="Helvetica Neue"/>
            </a:endParaRPr>
          </a:p>
        </p:txBody>
      </p:sp>
      <p:sp>
        <p:nvSpPr>
          <p:cNvPr id="248" name="Google Shape;248;p35"/>
          <p:cNvSpPr txBox="1"/>
          <p:nvPr/>
        </p:nvSpPr>
        <p:spPr>
          <a:xfrm>
            <a:off x="1377625" y="1758000"/>
            <a:ext cx="1854900" cy="42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lang="es-419" sz="1200">
                <a:solidFill>
                  <a:schemeClr val="dk1"/>
                </a:solidFill>
                <a:latin typeface="Helvetica Neue"/>
                <a:ea typeface="Helvetica Neue"/>
                <a:cs typeface="Helvetica Neue"/>
                <a:sym typeface="Helvetica Neue"/>
              </a:rPr>
              <a:t>Nivelación</a:t>
            </a:r>
            <a:endParaRPr b="1" i="0" sz="1200" u="none" cap="none" strike="noStrike">
              <a:solidFill>
                <a:schemeClr val="dk1"/>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Helvetica Neue"/>
              <a:ea typeface="Helvetica Neue"/>
              <a:cs typeface="Helvetica Neue"/>
              <a:sym typeface="Helvetica Neue"/>
            </a:endParaRPr>
          </a:p>
        </p:txBody>
      </p:sp>
      <p:cxnSp>
        <p:nvCxnSpPr>
          <p:cNvPr id="249" name="Google Shape;249;p35"/>
          <p:cNvCxnSpPr/>
          <p:nvPr/>
        </p:nvCxnSpPr>
        <p:spPr>
          <a:xfrm>
            <a:off x="13776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250" name="Google Shape;250;p35"/>
          <p:cNvCxnSpPr/>
          <p:nvPr/>
        </p:nvCxnSpPr>
        <p:spPr>
          <a:xfrm>
            <a:off x="1377600" y="2878056"/>
            <a:ext cx="1854900" cy="0"/>
          </a:xfrm>
          <a:prstGeom prst="straightConnector1">
            <a:avLst/>
          </a:prstGeom>
          <a:noFill/>
          <a:ln cap="flat" cmpd="sng" w="9525">
            <a:solidFill>
              <a:srgbClr val="EFEFEF"/>
            </a:solidFill>
            <a:prstDash val="solid"/>
            <a:round/>
            <a:headEnd len="sm" w="sm" type="none"/>
            <a:tailEnd len="sm" w="sm" type="none"/>
          </a:ln>
        </p:spPr>
      </p:cxnSp>
      <p:cxnSp>
        <p:nvCxnSpPr>
          <p:cNvPr id="251" name="Google Shape;251;p35"/>
          <p:cNvCxnSpPr/>
          <p:nvPr/>
        </p:nvCxnSpPr>
        <p:spPr>
          <a:xfrm>
            <a:off x="13776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252" name="Google Shape;252;p35"/>
          <p:cNvCxnSpPr/>
          <p:nvPr/>
        </p:nvCxnSpPr>
        <p:spPr>
          <a:xfrm>
            <a:off x="13776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253" name="Google Shape;253;p35"/>
          <p:cNvPicPr preferRelativeResize="0"/>
          <p:nvPr/>
        </p:nvPicPr>
        <p:blipFill rotWithShape="1">
          <a:blip r:embed="rId4">
            <a:alphaModFix/>
          </a:blip>
          <a:srcRect b="0" l="0" r="0" t="0"/>
          <a:stretch/>
        </p:blipFill>
        <p:spPr>
          <a:xfrm>
            <a:off x="2966250" y="1391289"/>
            <a:ext cx="196500" cy="196500"/>
          </a:xfrm>
          <a:prstGeom prst="rect">
            <a:avLst/>
          </a:prstGeom>
          <a:noFill/>
          <a:ln>
            <a:noFill/>
          </a:ln>
        </p:spPr>
      </p:pic>
      <p:sp>
        <p:nvSpPr>
          <p:cNvPr id="254" name="Google Shape;254;p35"/>
          <p:cNvSpPr/>
          <p:nvPr/>
        </p:nvSpPr>
        <p:spPr>
          <a:xfrm>
            <a:off x="601035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35"/>
          <p:cNvSpPr/>
          <p:nvPr/>
        </p:nvSpPr>
        <p:spPr>
          <a:xfrm>
            <a:off x="61621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35"/>
          <p:cNvSpPr txBox="1"/>
          <p:nvPr/>
        </p:nvSpPr>
        <p:spPr>
          <a:xfrm>
            <a:off x="630285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Helvetica Neue"/>
                <a:ea typeface="Helvetica Neue"/>
                <a:cs typeface="Helvetica Neue"/>
                <a:sym typeface="Helvetica Neue"/>
              </a:rPr>
              <a:t>Clase </a:t>
            </a:r>
            <a:r>
              <a:rPr lang="es-419">
                <a:latin typeface="Helvetica Neue"/>
                <a:ea typeface="Helvetica Neue"/>
                <a:cs typeface="Helvetica Neue"/>
                <a:sym typeface="Helvetica Neue"/>
              </a:rPr>
              <a:t>3</a:t>
            </a:r>
            <a:endParaRPr b="0" i="0" sz="1400" u="none" cap="none" strike="noStrike">
              <a:solidFill>
                <a:srgbClr val="000000"/>
              </a:solidFill>
              <a:latin typeface="Helvetica Neue"/>
              <a:ea typeface="Helvetica Neue"/>
              <a:cs typeface="Helvetica Neue"/>
              <a:sym typeface="Helvetica Neue"/>
            </a:endParaRPr>
          </a:p>
        </p:txBody>
      </p:sp>
      <p:sp>
        <p:nvSpPr>
          <p:cNvPr id="257" name="Google Shape;257;p35"/>
          <p:cNvSpPr txBox="1"/>
          <p:nvPr/>
        </p:nvSpPr>
        <p:spPr>
          <a:xfrm>
            <a:off x="6144625" y="1758000"/>
            <a:ext cx="1854900" cy="42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lang="es-419" sz="1200">
                <a:solidFill>
                  <a:schemeClr val="dk1"/>
                </a:solidFill>
                <a:latin typeface="Helvetica Neue"/>
                <a:ea typeface="Helvetica Neue"/>
                <a:cs typeface="Helvetica Neue"/>
                <a:sym typeface="Helvetica Neue"/>
              </a:rPr>
              <a:t>JSX y Transpiling</a:t>
            </a:r>
            <a:endParaRPr b="1" i="0" sz="1200" u="none" cap="none" strike="noStrike">
              <a:solidFill>
                <a:schemeClr val="dk1"/>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Helvetica Neue"/>
              <a:ea typeface="Helvetica Neue"/>
              <a:cs typeface="Helvetica Neue"/>
              <a:sym typeface="Helvetica Neue"/>
            </a:endParaRPr>
          </a:p>
        </p:txBody>
      </p:sp>
      <p:cxnSp>
        <p:nvCxnSpPr>
          <p:cNvPr id="258" name="Google Shape;258;p35"/>
          <p:cNvCxnSpPr/>
          <p:nvPr/>
        </p:nvCxnSpPr>
        <p:spPr>
          <a:xfrm>
            <a:off x="61446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259" name="Google Shape;259;p35"/>
          <p:cNvCxnSpPr/>
          <p:nvPr/>
        </p:nvCxnSpPr>
        <p:spPr>
          <a:xfrm>
            <a:off x="6144600" y="2928356"/>
            <a:ext cx="1854900" cy="0"/>
          </a:xfrm>
          <a:prstGeom prst="straightConnector1">
            <a:avLst/>
          </a:prstGeom>
          <a:noFill/>
          <a:ln cap="flat" cmpd="sng" w="9525">
            <a:solidFill>
              <a:srgbClr val="EFEFEF"/>
            </a:solidFill>
            <a:prstDash val="solid"/>
            <a:round/>
            <a:headEnd len="sm" w="sm" type="none"/>
            <a:tailEnd len="sm" w="sm" type="none"/>
          </a:ln>
        </p:spPr>
      </p:cxnSp>
      <p:cxnSp>
        <p:nvCxnSpPr>
          <p:cNvPr id="260" name="Google Shape;260;p35"/>
          <p:cNvCxnSpPr/>
          <p:nvPr/>
        </p:nvCxnSpPr>
        <p:spPr>
          <a:xfrm>
            <a:off x="61446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261" name="Google Shape;261;p35"/>
          <p:cNvCxnSpPr/>
          <p:nvPr/>
        </p:nvCxnSpPr>
        <p:spPr>
          <a:xfrm>
            <a:off x="61446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262" name="Google Shape;262;p35"/>
          <p:cNvPicPr preferRelativeResize="0"/>
          <p:nvPr/>
        </p:nvPicPr>
        <p:blipFill rotWithShape="1">
          <a:blip r:embed="rId4">
            <a:alphaModFix/>
          </a:blip>
          <a:srcRect b="0" l="0" r="0" t="0"/>
          <a:stretch/>
        </p:blipFill>
        <p:spPr>
          <a:xfrm>
            <a:off x="7733250" y="1391289"/>
            <a:ext cx="196500" cy="196500"/>
          </a:xfrm>
          <a:prstGeom prst="rect">
            <a:avLst/>
          </a:prstGeom>
          <a:noFill/>
          <a:ln>
            <a:noFill/>
          </a:ln>
        </p:spPr>
      </p:pic>
      <p:sp>
        <p:nvSpPr>
          <p:cNvPr id="263" name="Google Shape;263;p35"/>
          <p:cNvSpPr txBox="1"/>
          <p:nvPr/>
        </p:nvSpPr>
        <p:spPr>
          <a:xfrm>
            <a:off x="4086188" y="3012450"/>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CREAR LA APP UTILIZANDO EL CLI</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pic>
        <p:nvPicPr>
          <p:cNvPr id="264" name="Google Shape;264;p35"/>
          <p:cNvPicPr preferRelativeResize="0"/>
          <p:nvPr/>
        </p:nvPicPr>
        <p:blipFill rotWithShape="1">
          <a:blip r:embed="rId5">
            <a:alphaModFix/>
          </a:blip>
          <a:srcRect b="0" l="0" r="0" t="0"/>
          <a:stretch/>
        </p:blipFill>
        <p:spPr>
          <a:xfrm>
            <a:off x="3767063" y="3030438"/>
            <a:ext cx="307150" cy="307150"/>
          </a:xfrm>
          <a:prstGeom prst="rect">
            <a:avLst/>
          </a:prstGeom>
          <a:noFill/>
          <a:ln>
            <a:noFill/>
          </a:ln>
        </p:spPr>
      </p:pic>
      <p:sp>
        <p:nvSpPr>
          <p:cNvPr id="265" name="Google Shape;265;p35"/>
          <p:cNvSpPr txBox="1"/>
          <p:nvPr/>
        </p:nvSpPr>
        <p:spPr>
          <a:xfrm>
            <a:off x="1398000" y="2136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CRONOGRAMA DEL CURSO</a:t>
            </a:r>
            <a:endParaRPr b="0" i="1" sz="3600" u="none" cap="none" strike="noStrike">
              <a:solidFill>
                <a:srgbClr val="121212"/>
              </a:solidFill>
              <a:latin typeface="Anton"/>
              <a:ea typeface="Anton"/>
              <a:cs typeface="Anton"/>
              <a:sym typeface="Anton"/>
            </a:endParaRPr>
          </a:p>
        </p:txBody>
      </p:sp>
      <p:sp>
        <p:nvSpPr>
          <p:cNvPr id="266" name="Google Shape;266;p35"/>
          <p:cNvSpPr txBox="1"/>
          <p:nvPr/>
        </p:nvSpPr>
        <p:spPr>
          <a:xfrm>
            <a:off x="6502338" y="2970938"/>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MENÚ E-COMMERCE</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pic>
        <p:nvPicPr>
          <p:cNvPr id="267" name="Google Shape;267;p35"/>
          <p:cNvPicPr preferRelativeResize="0"/>
          <p:nvPr/>
        </p:nvPicPr>
        <p:blipFill rotWithShape="1">
          <a:blip r:embed="rId5">
            <a:alphaModFix/>
          </a:blip>
          <a:srcRect b="0" l="0" r="0" t="0"/>
          <a:stretch/>
        </p:blipFill>
        <p:spPr>
          <a:xfrm>
            <a:off x="6195188" y="3030325"/>
            <a:ext cx="307150" cy="307150"/>
          </a:xfrm>
          <a:prstGeom prst="rect">
            <a:avLst/>
          </a:prstGeom>
          <a:noFill/>
          <a:ln>
            <a:noFill/>
          </a:ln>
        </p:spPr>
      </p:pic>
      <p:sp>
        <p:nvSpPr>
          <p:cNvPr id="268" name="Google Shape;268;p35"/>
          <p:cNvSpPr txBox="1"/>
          <p:nvPr/>
        </p:nvSpPr>
        <p:spPr>
          <a:xfrm>
            <a:off x="1694550" y="2520400"/>
            <a:ext cx="13161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EJEMPLO EN VIVO</a:t>
            </a:r>
            <a:endParaRPr sz="700">
              <a:latin typeface="Helvetica Neue"/>
              <a:ea typeface="Helvetica Neue"/>
              <a:cs typeface="Helvetica Neue"/>
              <a:sym typeface="Helvetica Neue"/>
            </a:endParaRPr>
          </a:p>
        </p:txBody>
      </p:sp>
      <p:pic>
        <p:nvPicPr>
          <p:cNvPr id="269" name="Google Shape;269;p35"/>
          <p:cNvPicPr preferRelativeResize="0"/>
          <p:nvPr/>
        </p:nvPicPr>
        <p:blipFill rotWithShape="1">
          <a:blip r:embed="rId6">
            <a:alphaModFix/>
          </a:blip>
          <a:srcRect b="0" l="0" r="0" t="0"/>
          <a:stretch/>
        </p:blipFill>
        <p:spPr>
          <a:xfrm>
            <a:off x="1373353" y="2472650"/>
            <a:ext cx="365625" cy="365625"/>
          </a:xfrm>
          <a:prstGeom prst="rect">
            <a:avLst/>
          </a:prstGeom>
          <a:noFill/>
          <a:ln>
            <a:noFill/>
          </a:ln>
        </p:spPr>
      </p:pic>
      <p:sp>
        <p:nvSpPr>
          <p:cNvPr id="270" name="Google Shape;270;p35"/>
          <p:cNvSpPr txBox="1"/>
          <p:nvPr/>
        </p:nvSpPr>
        <p:spPr>
          <a:xfrm>
            <a:off x="1744363" y="2987313"/>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FORMULARIO</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sp>
        <p:nvSpPr>
          <p:cNvPr id="271" name="Google Shape;271;p35"/>
          <p:cNvSpPr txBox="1"/>
          <p:nvPr/>
        </p:nvSpPr>
        <p:spPr>
          <a:xfrm>
            <a:off x="4056750" y="2520400"/>
            <a:ext cx="13161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EJEMPLO EN VIVO</a:t>
            </a:r>
            <a:endParaRPr sz="700">
              <a:latin typeface="Helvetica Neue"/>
              <a:ea typeface="Helvetica Neue"/>
              <a:cs typeface="Helvetica Neue"/>
              <a:sym typeface="Helvetica Neue"/>
            </a:endParaRPr>
          </a:p>
        </p:txBody>
      </p:sp>
      <p:pic>
        <p:nvPicPr>
          <p:cNvPr id="272" name="Google Shape;272;p35"/>
          <p:cNvPicPr preferRelativeResize="0"/>
          <p:nvPr/>
        </p:nvPicPr>
        <p:blipFill rotWithShape="1">
          <a:blip r:embed="rId6">
            <a:alphaModFix/>
          </a:blip>
          <a:srcRect b="0" l="0" r="0" t="0"/>
          <a:stretch/>
        </p:blipFill>
        <p:spPr>
          <a:xfrm>
            <a:off x="3735553" y="2472650"/>
            <a:ext cx="365625" cy="365625"/>
          </a:xfrm>
          <a:prstGeom prst="rect">
            <a:avLst/>
          </a:prstGeom>
          <a:noFill/>
          <a:ln>
            <a:noFill/>
          </a:ln>
        </p:spPr>
      </p:pic>
      <p:sp>
        <p:nvSpPr>
          <p:cNvPr id="273" name="Google Shape;273;p35"/>
          <p:cNvSpPr txBox="1"/>
          <p:nvPr/>
        </p:nvSpPr>
        <p:spPr>
          <a:xfrm>
            <a:off x="6465800" y="2552250"/>
            <a:ext cx="13161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EJEMPLOS EN VIVO</a:t>
            </a:r>
            <a:endParaRPr sz="700">
              <a:latin typeface="Helvetica Neue"/>
              <a:ea typeface="Helvetica Neue"/>
              <a:cs typeface="Helvetica Neue"/>
              <a:sym typeface="Helvetica Neue"/>
            </a:endParaRPr>
          </a:p>
        </p:txBody>
      </p:sp>
      <p:pic>
        <p:nvPicPr>
          <p:cNvPr id="274" name="Google Shape;274;p35"/>
          <p:cNvPicPr preferRelativeResize="0"/>
          <p:nvPr/>
        </p:nvPicPr>
        <p:blipFill rotWithShape="1">
          <a:blip r:embed="rId6">
            <a:alphaModFix/>
          </a:blip>
          <a:srcRect b="0" l="0" r="0" t="0"/>
          <a:stretch/>
        </p:blipFill>
        <p:spPr>
          <a:xfrm>
            <a:off x="6144603" y="2504500"/>
            <a:ext cx="365625" cy="365625"/>
          </a:xfrm>
          <a:prstGeom prst="rect">
            <a:avLst/>
          </a:prstGeom>
          <a:noFill/>
          <a:ln>
            <a:noFill/>
          </a:ln>
        </p:spPr>
      </p:pic>
      <p:pic>
        <p:nvPicPr>
          <p:cNvPr id="275" name="Google Shape;275;p35"/>
          <p:cNvPicPr preferRelativeResize="0"/>
          <p:nvPr/>
        </p:nvPicPr>
        <p:blipFill rotWithShape="1">
          <a:blip r:embed="rId7">
            <a:alphaModFix/>
          </a:blip>
          <a:srcRect b="0" l="0" r="0" t="0"/>
          <a:stretch/>
        </p:blipFill>
        <p:spPr>
          <a:xfrm>
            <a:off x="1438363" y="2992062"/>
            <a:ext cx="306000" cy="306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9" name="Shape 279"/>
        <p:cNvGrpSpPr/>
        <p:nvPr/>
      </p:nvGrpSpPr>
      <p:grpSpPr>
        <a:xfrm>
          <a:off x="0" y="0"/>
          <a:ext cx="0" cy="0"/>
          <a:chOff x="0" y="0"/>
          <a:chExt cx="0" cy="0"/>
        </a:xfrm>
      </p:grpSpPr>
      <p:sp>
        <p:nvSpPr>
          <p:cNvPr id="280" name="Google Shape;280;p36"/>
          <p:cNvSpPr txBox="1"/>
          <p:nvPr/>
        </p:nvSpPr>
        <p:spPr>
          <a:xfrm>
            <a:off x="1951500" y="2077200"/>
            <a:ext cx="5241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solidFill>
                  <a:srgbClr val="E0FF00"/>
                </a:solidFill>
                <a:latin typeface="Anton"/>
                <a:ea typeface="Anton"/>
                <a:cs typeface="Anton"/>
                <a:sym typeface="Anton"/>
              </a:rPr>
              <a:t>NIVELACIÓN </a:t>
            </a:r>
            <a:endParaRPr i="1" sz="3600">
              <a:solidFill>
                <a:srgbClr val="E0FF00"/>
              </a:solidFill>
              <a:latin typeface="Anton"/>
              <a:ea typeface="Anton"/>
              <a:cs typeface="Anton"/>
              <a:sym typeface="Anton"/>
            </a:endParaRPr>
          </a:p>
          <a:p>
            <a:pPr indent="0" lvl="0" marL="0" rtl="0" algn="ctr">
              <a:spcBef>
                <a:spcPts val="0"/>
              </a:spcBef>
              <a:spcAft>
                <a:spcPts val="0"/>
              </a:spcAft>
              <a:buNone/>
            </a:pPr>
            <a:r>
              <a:rPr i="1" lang="es-419" sz="3600">
                <a:solidFill>
                  <a:srgbClr val="E0FF00"/>
                </a:solidFill>
                <a:latin typeface="Anton"/>
                <a:ea typeface="Anton"/>
                <a:cs typeface="Anton"/>
                <a:sym typeface="Anton"/>
              </a:rPr>
              <a:t>HTML, CSS Y JS</a:t>
            </a:r>
            <a:endParaRPr i="1" sz="3600">
              <a:solidFill>
                <a:srgbClr val="E0FF00"/>
              </a:solidFill>
              <a:latin typeface="Anton"/>
              <a:ea typeface="Anton"/>
              <a:cs typeface="Anton"/>
              <a:sym typeface="Anto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7"/>
          <p:cNvSpPr txBox="1"/>
          <p:nvPr/>
        </p:nvSpPr>
        <p:spPr>
          <a:xfrm>
            <a:off x="852150" y="2333400"/>
            <a:ext cx="7439700" cy="1769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2000">
                <a:solidFill>
                  <a:schemeClr val="dk1"/>
                </a:solidFill>
                <a:highlight>
                  <a:srgbClr val="FFFFFF"/>
                </a:highlight>
                <a:latin typeface="Helvetica Neue"/>
                <a:ea typeface="Helvetica Neue"/>
                <a:cs typeface="Helvetica Neue"/>
                <a:sym typeface="Helvetica Neue"/>
              </a:rPr>
              <a:t>React JS </a:t>
            </a:r>
            <a:r>
              <a:rPr lang="es-419" sz="2000">
                <a:solidFill>
                  <a:schemeClr val="dk1"/>
                </a:solidFill>
                <a:highlight>
                  <a:srgbClr val="FFFFFF"/>
                </a:highlight>
                <a:latin typeface="Helvetica Neue Light"/>
                <a:ea typeface="Helvetica Neue Light"/>
                <a:cs typeface="Helvetica Neue Light"/>
                <a:sym typeface="Helvetica Neue Light"/>
              </a:rPr>
              <a:t>es una biblioteca para </a:t>
            </a:r>
            <a:r>
              <a:rPr b="1" lang="es-419" sz="2000">
                <a:solidFill>
                  <a:schemeClr val="dk1"/>
                </a:solidFill>
                <a:highlight>
                  <a:srgbClr val="FFFFFF"/>
                </a:highlight>
                <a:latin typeface="Helvetica Neue"/>
                <a:ea typeface="Helvetica Neue"/>
                <a:cs typeface="Helvetica Neue"/>
                <a:sym typeface="Helvetica Neue"/>
              </a:rPr>
              <a:t>desarrollo web</a:t>
            </a:r>
            <a:r>
              <a:rPr lang="es-419" sz="2000">
                <a:solidFill>
                  <a:schemeClr val="dk1"/>
                </a:solidFill>
                <a:highlight>
                  <a:srgbClr val="FFFFFF"/>
                </a:highlight>
                <a:latin typeface="Helvetica Neue Light"/>
                <a:ea typeface="Helvetica Neue Light"/>
                <a:cs typeface="Helvetica Neue Light"/>
                <a:sym typeface="Helvetica Neue Light"/>
              </a:rPr>
              <a:t>, por lo cual debemos contar con conocimientos mínimos sobre los lenguajes que el navegador web interpreta.</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286" name="Google Shape;286;p37"/>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287" name="Google Shape;287;p37"/>
          <p:cNvPicPr preferRelativeResize="0"/>
          <p:nvPr/>
        </p:nvPicPr>
        <p:blipFill>
          <a:blip r:embed="rId4">
            <a:alphaModFix/>
          </a:blip>
          <a:stretch>
            <a:fillRect/>
          </a:stretch>
        </p:blipFill>
        <p:spPr>
          <a:xfrm>
            <a:off x="3660263" y="701400"/>
            <a:ext cx="1823463" cy="1632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291" name="Shape 291"/>
        <p:cNvGrpSpPr/>
        <p:nvPr/>
      </p:nvGrpSpPr>
      <p:grpSpPr>
        <a:xfrm>
          <a:off x="0" y="0"/>
          <a:ext cx="0" cy="0"/>
          <a:chOff x="0" y="0"/>
          <a:chExt cx="0" cy="0"/>
        </a:xfrm>
      </p:grpSpPr>
      <p:sp>
        <p:nvSpPr>
          <p:cNvPr id="292" name="Google Shape;292;p38"/>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HTML</a:t>
            </a:r>
            <a:endParaRPr i="1" sz="3600">
              <a:latin typeface="Anton"/>
              <a:ea typeface="Anton"/>
              <a:cs typeface="Anton"/>
              <a:sym typeface="Anton"/>
            </a:endParaRPr>
          </a:p>
        </p:txBody>
      </p:sp>
      <p:pic>
        <p:nvPicPr>
          <p:cNvPr id="293" name="Google Shape;293;p38"/>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39"/>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99" name="Google Shape;299;p39"/>
          <p:cNvSpPr txBox="1"/>
          <p:nvPr/>
        </p:nvSpPr>
        <p:spPr>
          <a:xfrm>
            <a:off x="201450" y="1071750"/>
            <a:ext cx="4370700" cy="3000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419" sz="2000">
                <a:solidFill>
                  <a:schemeClr val="dk1"/>
                </a:solidFill>
                <a:highlight>
                  <a:schemeClr val="lt1"/>
                </a:highlight>
                <a:latin typeface="Helvetica Neue"/>
                <a:ea typeface="Helvetica Neue"/>
                <a:cs typeface="Helvetica Neue"/>
                <a:sym typeface="Helvetica Neue"/>
              </a:rPr>
              <a:t>HTML </a:t>
            </a:r>
            <a:r>
              <a:rPr lang="es-419" sz="2000">
                <a:solidFill>
                  <a:schemeClr val="dk1"/>
                </a:solidFill>
                <a:highlight>
                  <a:schemeClr val="lt1"/>
                </a:highlight>
                <a:latin typeface="Helvetica Neue Light"/>
                <a:ea typeface="Helvetica Neue Light"/>
                <a:cs typeface="Helvetica Neue Light"/>
                <a:sym typeface="Helvetica Neue Light"/>
              </a:rPr>
              <a:t>es un</a:t>
            </a:r>
            <a:r>
              <a:rPr b="1" lang="es-419" sz="2000">
                <a:solidFill>
                  <a:schemeClr val="dk1"/>
                </a:solidFill>
                <a:highlight>
                  <a:schemeClr val="lt1"/>
                </a:highlight>
                <a:latin typeface="Helvetica Neue"/>
                <a:ea typeface="Helvetica Neue"/>
                <a:cs typeface="Helvetica Neue"/>
                <a:sym typeface="Helvetica Neue"/>
              </a:rPr>
              <a:t> lenguaje de etiquetas</a:t>
            </a:r>
            <a:r>
              <a:rPr lang="es-419" sz="2000">
                <a:solidFill>
                  <a:schemeClr val="dk1"/>
                </a:solidFill>
                <a:highlight>
                  <a:schemeClr val="lt1"/>
                </a:highlight>
                <a:latin typeface="Helvetica Neue Light"/>
                <a:ea typeface="Helvetica Neue Light"/>
                <a:cs typeface="Helvetica Neue Light"/>
                <a:sym typeface="Helvetica Neue Light"/>
              </a:rPr>
              <a:t>, el cual dará la estructura para nuestras páginas web.</a:t>
            </a:r>
            <a:endParaRPr sz="2000">
              <a:solidFill>
                <a:schemeClr val="dk1"/>
              </a:solidFill>
              <a:highlight>
                <a:schemeClr val="lt1"/>
              </a:highlight>
              <a:latin typeface="Helvetica Neue Light"/>
              <a:ea typeface="Helvetica Neue Light"/>
              <a:cs typeface="Helvetica Neue Light"/>
              <a:sym typeface="Helvetica Neue Light"/>
            </a:endParaRPr>
          </a:p>
        </p:txBody>
      </p:sp>
      <p:pic>
        <p:nvPicPr>
          <p:cNvPr id="300" name="Google Shape;300;p39"/>
          <p:cNvPicPr preferRelativeResize="0"/>
          <p:nvPr/>
        </p:nvPicPr>
        <p:blipFill>
          <a:blip r:embed="rId4">
            <a:alphaModFix/>
          </a:blip>
          <a:stretch>
            <a:fillRect/>
          </a:stretch>
        </p:blipFill>
        <p:spPr>
          <a:xfrm>
            <a:off x="4572000" y="1071750"/>
            <a:ext cx="4267200" cy="251406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0"/>
          <p:cNvSpPr txBox="1"/>
          <p:nvPr/>
        </p:nvSpPr>
        <p:spPr>
          <a:xfrm>
            <a:off x="285050" y="1738300"/>
            <a:ext cx="5666100" cy="304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HTML 5 es una nueva versión de diversas especificaciones, entre las que se encuentran:</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rgbClr val="3CEFAB"/>
                </a:solidFill>
                <a:highlight>
                  <a:srgbClr val="FFFFFF"/>
                </a:highlight>
                <a:latin typeface="Helvetica Neue Light"/>
                <a:ea typeface="Helvetica Neue Light"/>
                <a:cs typeface="Helvetica Neue Light"/>
                <a:sym typeface="Helvetica Neue Light"/>
              </a:rPr>
              <a:t>●</a:t>
            </a:r>
            <a:r>
              <a:rPr lang="es-419" sz="2000">
                <a:solidFill>
                  <a:schemeClr val="dk1"/>
                </a:solidFill>
                <a:highlight>
                  <a:srgbClr val="FFFFFF"/>
                </a:highlight>
                <a:latin typeface="Helvetica Neue Light"/>
                <a:ea typeface="Helvetica Neue Light"/>
                <a:cs typeface="Helvetica Neue Light"/>
                <a:sym typeface="Helvetica Neue Light"/>
              </a:rPr>
              <a:t> HTML 4.</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rgbClr val="3CEFAB"/>
                </a:solidFill>
                <a:highlight>
                  <a:srgbClr val="FFFFFF"/>
                </a:highlight>
                <a:latin typeface="Helvetica Neue Light"/>
                <a:ea typeface="Helvetica Neue Light"/>
                <a:cs typeface="Helvetica Neue Light"/>
                <a:sym typeface="Helvetica Neue Light"/>
              </a:rPr>
              <a:t>●</a:t>
            </a:r>
            <a:r>
              <a:rPr lang="es-419" sz="2000">
                <a:solidFill>
                  <a:schemeClr val="dk1"/>
                </a:solidFill>
                <a:highlight>
                  <a:srgbClr val="FFFFFF"/>
                </a:highlight>
                <a:latin typeface="Helvetica Neue Light"/>
                <a:ea typeface="Helvetica Neue Light"/>
                <a:cs typeface="Helvetica Neue Light"/>
                <a:sym typeface="Helvetica Neue Light"/>
              </a:rPr>
              <a:t> XHTML 1.</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rgbClr val="3CEFAB"/>
                </a:solidFill>
                <a:highlight>
                  <a:srgbClr val="FFFFFF"/>
                </a:highlight>
                <a:latin typeface="Helvetica Neue Light"/>
                <a:ea typeface="Helvetica Neue Light"/>
                <a:cs typeface="Helvetica Neue Light"/>
                <a:sym typeface="Helvetica Neue Light"/>
              </a:rPr>
              <a:t>●</a:t>
            </a:r>
            <a:r>
              <a:rPr lang="es-419" sz="2000">
                <a:solidFill>
                  <a:schemeClr val="dk1"/>
                </a:solidFill>
                <a:highlight>
                  <a:srgbClr val="FFFFFF"/>
                </a:highlight>
                <a:latin typeface="Helvetica Neue Light"/>
                <a:ea typeface="Helvetica Neue Light"/>
                <a:cs typeface="Helvetica Neue Light"/>
                <a:sym typeface="Helvetica Neue Light"/>
              </a:rPr>
              <a:t> CSS Nivel 2.</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rgbClr val="3CEFAB"/>
                </a:solidFill>
                <a:highlight>
                  <a:srgbClr val="FFFFFF"/>
                </a:highlight>
                <a:latin typeface="Helvetica Neue Light"/>
                <a:ea typeface="Helvetica Neue Light"/>
                <a:cs typeface="Helvetica Neue Light"/>
                <a:sym typeface="Helvetica Neue Light"/>
              </a:rPr>
              <a:t>●</a:t>
            </a:r>
            <a:r>
              <a:rPr lang="es-419" sz="2000">
                <a:solidFill>
                  <a:schemeClr val="dk1"/>
                </a:solidFill>
                <a:highlight>
                  <a:srgbClr val="FFFFFF"/>
                </a:highlight>
                <a:latin typeface="Helvetica Neue Light"/>
                <a:ea typeface="Helvetica Neue Light"/>
                <a:cs typeface="Helvetica Neue Light"/>
                <a:sym typeface="Helvetica Neue Light"/>
              </a:rPr>
              <a:t> DOM Nivel 2 (Document Object Model).</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306" name="Google Shape;306;p40"/>
          <p:cNvSpPr txBox="1"/>
          <p:nvPr/>
        </p:nvSpPr>
        <p:spPr>
          <a:xfrm>
            <a:off x="1647025" y="43935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4500">
                <a:latin typeface="Anton"/>
                <a:ea typeface="Anton"/>
                <a:cs typeface="Anton"/>
                <a:sym typeface="Anton"/>
              </a:rPr>
              <a:t>HTML 5</a:t>
            </a:r>
            <a:endParaRPr i="1" sz="4500">
              <a:latin typeface="Anton"/>
              <a:ea typeface="Anton"/>
              <a:cs typeface="Anton"/>
              <a:sym typeface="Anton"/>
            </a:endParaRPr>
          </a:p>
        </p:txBody>
      </p:sp>
      <p:pic>
        <p:nvPicPr>
          <p:cNvPr id="307" name="Google Shape;307;p40"/>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08" name="Google Shape;308;p40"/>
          <p:cNvPicPr preferRelativeResize="0"/>
          <p:nvPr/>
        </p:nvPicPr>
        <p:blipFill>
          <a:blip r:embed="rId4">
            <a:alphaModFix/>
          </a:blip>
          <a:stretch>
            <a:fillRect/>
          </a:stretch>
        </p:blipFill>
        <p:spPr>
          <a:xfrm>
            <a:off x="6302450" y="1738300"/>
            <a:ext cx="2190750" cy="21907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312" name="Shape 312"/>
        <p:cNvGrpSpPr/>
        <p:nvPr/>
      </p:nvGrpSpPr>
      <p:grpSpPr>
        <a:xfrm>
          <a:off x="0" y="0"/>
          <a:ext cx="0" cy="0"/>
          <a:chOff x="0" y="0"/>
          <a:chExt cx="0" cy="0"/>
        </a:xfrm>
      </p:grpSpPr>
      <p:sp>
        <p:nvSpPr>
          <p:cNvPr id="313" name="Google Shape;313;p41"/>
          <p:cNvSpPr txBox="1"/>
          <p:nvPr/>
        </p:nvSpPr>
        <p:spPr>
          <a:xfrm>
            <a:off x="1919850" y="489425"/>
            <a:ext cx="53043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¿CUÁLES SON LAS NOVEDADES DE HTML5?</a:t>
            </a:r>
            <a:endParaRPr i="1" sz="3600">
              <a:latin typeface="Anton"/>
              <a:ea typeface="Anton"/>
              <a:cs typeface="Anton"/>
              <a:sym typeface="Anton"/>
            </a:endParaRPr>
          </a:p>
          <a:p>
            <a:pPr indent="0" lvl="0" marL="0" rtl="0" algn="ctr">
              <a:spcBef>
                <a:spcPts val="0"/>
              </a:spcBef>
              <a:spcAft>
                <a:spcPts val="0"/>
              </a:spcAft>
              <a:buNone/>
            </a:pPr>
            <a:r>
              <a:t/>
            </a:r>
            <a:endParaRPr i="1" sz="3600">
              <a:latin typeface="Anton"/>
              <a:ea typeface="Anton"/>
              <a:cs typeface="Anton"/>
              <a:sym typeface="Anton"/>
            </a:endParaRPr>
          </a:p>
        </p:txBody>
      </p:sp>
      <p:sp>
        <p:nvSpPr>
          <p:cNvPr id="314" name="Google Shape;314;p41"/>
          <p:cNvSpPr txBox="1"/>
          <p:nvPr/>
        </p:nvSpPr>
        <p:spPr>
          <a:xfrm>
            <a:off x="516000" y="1916100"/>
            <a:ext cx="8112000" cy="2410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sz="1800">
                <a:latin typeface="Helvetica Neue Light"/>
                <a:ea typeface="Helvetica Neue Light"/>
                <a:cs typeface="Helvetica Neue Light"/>
                <a:sym typeface="Helvetica Neue Light"/>
              </a:rPr>
              <a:t>HTML 5 incluye novedades significativas en diversos ámbitos. Este nuevo estándar supone mejoras en áreas que hasta ahora quedaban fuera del lenguaje y para las que se necesitaba utilizar otras tecnologías:</a:t>
            </a:r>
            <a:endParaRPr sz="1800">
              <a:latin typeface="Helvetica Neue Light"/>
              <a:ea typeface="Helvetica Neue Light"/>
              <a:cs typeface="Helvetica Neue Light"/>
              <a:sym typeface="Helvetica Neue Light"/>
            </a:endParaRPr>
          </a:p>
          <a:p>
            <a:pPr indent="-342900" lvl="0" marL="3200400" rtl="0" algn="l">
              <a:lnSpc>
                <a:spcPct val="115000"/>
              </a:lnSpc>
              <a:spcBef>
                <a:spcPts val="0"/>
              </a:spcBef>
              <a:spcAft>
                <a:spcPts val="0"/>
              </a:spcAft>
              <a:buClr>
                <a:schemeClr val="dk1"/>
              </a:buClr>
              <a:buSzPts val="1800"/>
              <a:buFont typeface="Helvetica Neue Light"/>
              <a:buChar char="●"/>
            </a:pPr>
            <a:r>
              <a:rPr lang="es-419" sz="1800">
                <a:solidFill>
                  <a:schemeClr val="dk1"/>
                </a:solidFill>
                <a:latin typeface="Helvetica Neue Light"/>
                <a:ea typeface="Helvetica Neue Light"/>
                <a:cs typeface="Helvetica Neue Light"/>
                <a:sym typeface="Helvetica Neue Light"/>
              </a:rPr>
              <a:t>Estructura del </a:t>
            </a:r>
            <a:r>
              <a:rPr lang="es-419" sz="1800">
                <a:solidFill>
                  <a:schemeClr val="dk1"/>
                </a:solidFill>
                <a:latin typeface="Courier New"/>
                <a:ea typeface="Courier New"/>
                <a:cs typeface="Courier New"/>
                <a:sym typeface="Courier New"/>
              </a:rPr>
              <a:t>&lt;body&gt;</a:t>
            </a:r>
            <a:endParaRPr sz="1800">
              <a:solidFill>
                <a:schemeClr val="dk1"/>
              </a:solidFill>
              <a:latin typeface="Courier New"/>
              <a:ea typeface="Courier New"/>
              <a:cs typeface="Courier New"/>
              <a:sym typeface="Courier New"/>
            </a:endParaRPr>
          </a:p>
          <a:p>
            <a:pPr indent="-342900" lvl="0" marL="3200400" rtl="0" algn="l">
              <a:lnSpc>
                <a:spcPct val="115000"/>
              </a:lnSpc>
              <a:spcBef>
                <a:spcPts val="0"/>
              </a:spcBef>
              <a:spcAft>
                <a:spcPts val="0"/>
              </a:spcAft>
              <a:buClr>
                <a:schemeClr val="dk1"/>
              </a:buClr>
              <a:buSzPts val="1800"/>
              <a:buFont typeface="Helvetica Neue Light"/>
              <a:buChar char="●"/>
            </a:pPr>
            <a:r>
              <a:rPr lang="es-419" sz="1800">
                <a:solidFill>
                  <a:schemeClr val="dk1"/>
                </a:solidFill>
                <a:latin typeface="Helvetica Neue Light"/>
                <a:ea typeface="Helvetica Neue Light"/>
                <a:cs typeface="Helvetica Neue Light"/>
                <a:sym typeface="Helvetica Neue Light"/>
              </a:rPr>
              <a:t>Etiquetas para contenido específico</a:t>
            </a:r>
            <a:endParaRPr sz="1800">
              <a:solidFill>
                <a:schemeClr val="dk1"/>
              </a:solidFill>
              <a:latin typeface="Helvetica Neue Light"/>
              <a:ea typeface="Helvetica Neue Light"/>
              <a:cs typeface="Helvetica Neue Light"/>
              <a:sym typeface="Helvetica Neue Light"/>
            </a:endParaRPr>
          </a:p>
          <a:p>
            <a:pPr indent="-342900" lvl="0" marL="3200400" rtl="0" algn="l">
              <a:lnSpc>
                <a:spcPct val="115000"/>
              </a:lnSpc>
              <a:spcBef>
                <a:spcPts val="0"/>
              </a:spcBef>
              <a:spcAft>
                <a:spcPts val="0"/>
              </a:spcAft>
              <a:buClr>
                <a:schemeClr val="dk1"/>
              </a:buClr>
              <a:buSzPts val="1800"/>
              <a:buFont typeface="Helvetica Neue Light"/>
              <a:buChar char="●"/>
            </a:pPr>
            <a:r>
              <a:rPr lang="es-419" sz="1800">
                <a:solidFill>
                  <a:schemeClr val="dk1"/>
                </a:solidFill>
                <a:latin typeface="Helvetica Neue Light"/>
                <a:ea typeface="Helvetica Neue Light"/>
                <a:cs typeface="Helvetica Neue Light"/>
                <a:sym typeface="Helvetica Neue Light"/>
              </a:rPr>
              <a:t>Canvas</a:t>
            </a:r>
            <a:endParaRPr sz="1800">
              <a:solidFill>
                <a:schemeClr val="dk1"/>
              </a:solidFill>
              <a:latin typeface="Helvetica Neue Light"/>
              <a:ea typeface="Helvetica Neue Light"/>
              <a:cs typeface="Helvetica Neue Light"/>
              <a:sym typeface="Helvetica Neue Light"/>
            </a:endParaRPr>
          </a:p>
          <a:p>
            <a:pPr indent="-342900" lvl="0" marL="3200400" rtl="0" algn="l">
              <a:lnSpc>
                <a:spcPct val="115000"/>
              </a:lnSpc>
              <a:spcBef>
                <a:spcPts val="0"/>
              </a:spcBef>
              <a:spcAft>
                <a:spcPts val="0"/>
              </a:spcAft>
              <a:buClr>
                <a:schemeClr val="dk1"/>
              </a:buClr>
              <a:buSzPts val="1800"/>
              <a:buFont typeface="Helvetica Neue Light"/>
              <a:buChar char="●"/>
            </a:pPr>
            <a:r>
              <a:rPr lang="es-419" sz="1800">
                <a:solidFill>
                  <a:schemeClr val="dk1"/>
                </a:solidFill>
                <a:latin typeface="Helvetica Neue Light"/>
                <a:ea typeface="Helvetica Neue Light"/>
                <a:cs typeface="Helvetica Neue Light"/>
                <a:sym typeface="Helvetica Neue Light"/>
              </a:rPr>
              <a:t>Bases de datos locales</a:t>
            </a:r>
            <a:endParaRPr sz="1800">
              <a:solidFill>
                <a:schemeClr val="dk1"/>
              </a:solidFill>
              <a:latin typeface="Helvetica Neue Light"/>
              <a:ea typeface="Helvetica Neue Light"/>
              <a:cs typeface="Helvetica Neue Light"/>
              <a:sym typeface="Helvetica Neue Light"/>
            </a:endParaRPr>
          </a:p>
          <a:p>
            <a:pPr indent="-342900" lvl="0" marL="3200400" rtl="0" algn="l">
              <a:lnSpc>
                <a:spcPct val="115000"/>
              </a:lnSpc>
              <a:spcBef>
                <a:spcPts val="0"/>
              </a:spcBef>
              <a:spcAft>
                <a:spcPts val="0"/>
              </a:spcAft>
              <a:buClr>
                <a:schemeClr val="dk1"/>
              </a:buClr>
              <a:buSzPts val="1800"/>
              <a:buFont typeface="Helvetica Neue Light"/>
              <a:buChar char="●"/>
            </a:pPr>
            <a:r>
              <a:rPr lang="es-419" sz="1800">
                <a:solidFill>
                  <a:schemeClr val="dk1"/>
                </a:solidFill>
                <a:latin typeface="Helvetica Neue Light"/>
                <a:ea typeface="Helvetica Neue Light"/>
                <a:cs typeface="Helvetica Neue Light"/>
                <a:sym typeface="Helvetica Neue Light"/>
              </a:rPr>
              <a:t>Web Workers</a:t>
            </a:r>
            <a:endParaRPr sz="1800">
              <a:solidFill>
                <a:schemeClr val="dk1"/>
              </a:solidFill>
              <a:latin typeface="Helvetica Neue Light"/>
              <a:ea typeface="Helvetica Neue Light"/>
              <a:cs typeface="Helvetica Neue Light"/>
              <a:sym typeface="Helvetica Neue Light"/>
            </a:endParaRPr>
          </a:p>
          <a:p>
            <a:pPr indent="-342900" lvl="0" marL="3200400" rtl="0" algn="l">
              <a:lnSpc>
                <a:spcPct val="115000"/>
              </a:lnSpc>
              <a:spcBef>
                <a:spcPts val="0"/>
              </a:spcBef>
              <a:spcAft>
                <a:spcPts val="0"/>
              </a:spcAft>
              <a:buClr>
                <a:schemeClr val="dk1"/>
              </a:buClr>
              <a:buSzPts val="1800"/>
              <a:buFont typeface="Helvetica Neue Light"/>
              <a:buChar char="●"/>
            </a:pPr>
            <a:r>
              <a:rPr lang="es-419" sz="1800">
                <a:solidFill>
                  <a:schemeClr val="dk1"/>
                </a:solidFill>
                <a:latin typeface="Helvetica Neue Light"/>
                <a:ea typeface="Helvetica Neue Light"/>
                <a:cs typeface="Helvetica Neue Light"/>
                <a:sym typeface="Helvetica Neue Light"/>
              </a:rPr>
              <a:t>Aplicaciones web Offline</a:t>
            </a:r>
            <a:endParaRPr sz="1800">
              <a:solidFill>
                <a:schemeClr val="dk1"/>
              </a:solidFill>
              <a:latin typeface="Helvetica Neue Light"/>
              <a:ea typeface="Helvetica Neue Light"/>
              <a:cs typeface="Helvetica Neue Light"/>
              <a:sym typeface="Helvetica Neue Light"/>
            </a:endParaRPr>
          </a:p>
          <a:p>
            <a:pPr indent="-342900" lvl="0" marL="3200400" rtl="0" algn="l">
              <a:lnSpc>
                <a:spcPct val="115000"/>
              </a:lnSpc>
              <a:spcBef>
                <a:spcPts val="0"/>
              </a:spcBef>
              <a:spcAft>
                <a:spcPts val="0"/>
              </a:spcAft>
              <a:buClr>
                <a:schemeClr val="dk1"/>
              </a:buClr>
              <a:buSzPts val="1800"/>
              <a:buFont typeface="Helvetica Neue Light"/>
              <a:buChar char="●"/>
            </a:pPr>
            <a:r>
              <a:rPr lang="es-419" sz="1800">
                <a:solidFill>
                  <a:schemeClr val="dk1"/>
                </a:solidFill>
                <a:latin typeface="Helvetica Neue Light"/>
                <a:ea typeface="Helvetica Neue Light"/>
                <a:cs typeface="Helvetica Neue Light"/>
                <a:sym typeface="Helvetica Neue Light"/>
              </a:rPr>
              <a:t>Geolocalización</a:t>
            </a:r>
            <a:endParaRPr sz="1800">
              <a:latin typeface="Helvetica Neue Light"/>
              <a:ea typeface="Helvetica Neue Light"/>
              <a:cs typeface="Helvetica Neue Light"/>
              <a:sym typeface="Helvetica Neue Light"/>
            </a:endParaRPr>
          </a:p>
        </p:txBody>
      </p:sp>
      <p:pic>
        <p:nvPicPr>
          <p:cNvPr id="315" name="Google Shape;315;p41"/>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2"/>
          <p:cNvSpPr txBox="1"/>
          <p:nvPr/>
        </p:nvSpPr>
        <p:spPr>
          <a:xfrm>
            <a:off x="389450" y="1859525"/>
            <a:ext cx="3970800" cy="190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Ahora que ya entendemos qué son HTML y HTM</a:t>
            </a:r>
            <a:r>
              <a:rPr lang="es-419" sz="2000">
                <a:solidFill>
                  <a:schemeClr val="dk1"/>
                </a:solidFill>
                <a:highlight>
                  <a:srgbClr val="FFFFFF"/>
                </a:highlight>
                <a:latin typeface="Helvetica Neue Light"/>
                <a:ea typeface="Helvetica Neue Light"/>
                <a:cs typeface="Helvetica Neue Light"/>
                <a:sym typeface="Helvetica Neue Light"/>
              </a:rPr>
              <a:t>L 5, comencemos a ve</a:t>
            </a:r>
            <a:r>
              <a:rPr lang="es-419" sz="2000">
                <a:solidFill>
                  <a:schemeClr val="dk1"/>
                </a:solidFill>
                <a:highlight>
                  <a:srgbClr val="FFFFFF"/>
                </a:highlight>
                <a:latin typeface="Helvetica Neue Light"/>
                <a:ea typeface="Helvetica Neue Light"/>
                <a:cs typeface="Helvetica Neue Light"/>
                <a:sym typeface="Helvetica Neue Light"/>
              </a:rPr>
              <a:t>r un poco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más de estructuración en HTML:</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321" name="Google Shape;321;p42"/>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22" name="Google Shape;322;p42"/>
          <p:cNvPicPr preferRelativeResize="0"/>
          <p:nvPr/>
        </p:nvPicPr>
        <p:blipFill rotWithShape="1">
          <a:blip r:embed="rId4">
            <a:alphaModFix/>
          </a:blip>
          <a:srcRect b="-13639" l="0" r="-826" t="-8579"/>
          <a:stretch/>
        </p:blipFill>
        <p:spPr>
          <a:xfrm>
            <a:off x="4534250" y="1568225"/>
            <a:ext cx="4609749" cy="2491175"/>
          </a:xfrm>
          <a:prstGeom prst="rect">
            <a:avLst/>
          </a:prstGeom>
          <a:noFill/>
          <a:ln>
            <a:noFill/>
          </a:ln>
        </p:spPr>
      </p:pic>
      <p:sp>
        <p:nvSpPr>
          <p:cNvPr id="323" name="Google Shape;323;p42"/>
          <p:cNvSpPr txBox="1"/>
          <p:nvPr/>
        </p:nvSpPr>
        <p:spPr>
          <a:xfrm>
            <a:off x="2470200" y="518950"/>
            <a:ext cx="4203600" cy="72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419" sz="3600">
                <a:latin typeface="Anton"/>
                <a:ea typeface="Anton"/>
                <a:cs typeface="Anton"/>
                <a:sym typeface="Anton"/>
              </a:rPr>
              <a:t>UN POCO MÁS DE HTML</a:t>
            </a:r>
            <a:endParaRPr i="1" sz="3600">
              <a:latin typeface="Anton"/>
              <a:ea typeface="Anton"/>
              <a:cs typeface="Anton"/>
              <a:sym typeface="Anto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3"/>
          <p:cNvSpPr txBox="1"/>
          <p:nvPr/>
        </p:nvSpPr>
        <p:spPr>
          <a:xfrm>
            <a:off x="880425" y="1738300"/>
            <a:ext cx="7439700" cy="167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DOCTYPE no es una etiqueta, sino una instrucción para </a:t>
            </a:r>
            <a:r>
              <a:rPr b="1" lang="es-419" sz="2000">
                <a:solidFill>
                  <a:schemeClr val="dk1"/>
                </a:solidFill>
                <a:highlight>
                  <a:srgbClr val="FFFFFF"/>
                </a:highlight>
                <a:latin typeface="Helvetica Neue"/>
                <a:ea typeface="Helvetica Neue"/>
                <a:cs typeface="Helvetica Neue"/>
                <a:sym typeface="Helvetica Neue"/>
              </a:rPr>
              <a:t>indicar al navegador qué versión de HTML vamos a utilizar</a:t>
            </a:r>
            <a:r>
              <a:rPr lang="es-419" sz="2000">
                <a:solidFill>
                  <a:schemeClr val="dk1"/>
                </a:solidFill>
                <a:highlight>
                  <a:srgbClr val="FFFFFF"/>
                </a:highlight>
                <a:latin typeface="Helvetica Neue Light"/>
                <a:ea typeface="Helvetica Neue Light"/>
                <a:cs typeface="Helvetica Neue Light"/>
                <a:sym typeface="Helvetica Neue Light"/>
              </a:rPr>
              <a:t>.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El DOCTYPE mostrado en nuestro ejemplo anterior es del</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estándar HTML 5.</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329" name="Google Shape;329;p43"/>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DOCTYPE</a:t>
            </a:r>
            <a:endParaRPr i="1" sz="3600">
              <a:latin typeface="Anton"/>
              <a:ea typeface="Anton"/>
              <a:cs typeface="Anton"/>
              <a:sym typeface="Anton"/>
            </a:endParaRPr>
          </a:p>
        </p:txBody>
      </p:sp>
      <p:pic>
        <p:nvPicPr>
          <p:cNvPr id="330" name="Google Shape;330;p43"/>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31" name="Google Shape;331;p43"/>
          <p:cNvPicPr preferRelativeResize="0"/>
          <p:nvPr/>
        </p:nvPicPr>
        <p:blipFill rotWithShape="1">
          <a:blip r:embed="rId4">
            <a:alphaModFix/>
          </a:blip>
          <a:srcRect b="89387" l="5745" r="56777" t="0"/>
          <a:stretch/>
        </p:blipFill>
        <p:spPr>
          <a:xfrm>
            <a:off x="3513813" y="3412900"/>
            <a:ext cx="1982124" cy="3306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35" name="Shape 335"/>
        <p:cNvGrpSpPr/>
        <p:nvPr/>
      </p:nvGrpSpPr>
      <p:grpSpPr>
        <a:xfrm>
          <a:off x="0" y="0"/>
          <a:ext cx="0" cy="0"/>
          <a:chOff x="0" y="0"/>
          <a:chExt cx="0" cy="0"/>
        </a:xfrm>
      </p:grpSpPr>
      <p:sp>
        <p:nvSpPr>
          <p:cNvPr id="336" name="Google Shape;336;p44"/>
          <p:cNvSpPr txBox="1"/>
          <p:nvPr/>
        </p:nvSpPr>
        <p:spPr>
          <a:xfrm>
            <a:off x="852150" y="1003924"/>
            <a:ext cx="7439700" cy="43323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15000"/>
              </a:lnSpc>
              <a:spcBef>
                <a:spcPts val="0"/>
              </a:spcBef>
              <a:spcAft>
                <a:spcPts val="0"/>
              </a:spcAft>
              <a:buClr>
                <a:srgbClr val="3CEFAB"/>
              </a:buClr>
              <a:buSzPts val="1800"/>
              <a:buFont typeface="Didact Gothic"/>
              <a:buChar char="●"/>
            </a:pPr>
            <a:r>
              <a:rPr b="0" i="0" lang="es-419" sz="1800" u="none" cap="none" strike="noStrike">
                <a:solidFill>
                  <a:srgbClr val="000000"/>
                </a:solidFill>
                <a:highlight>
                  <a:srgbClr val="E0FF00"/>
                </a:highlight>
                <a:latin typeface="Helvetica Neue Light"/>
                <a:ea typeface="Helvetica Neue Light"/>
                <a:cs typeface="Helvetica Neue Light"/>
                <a:sym typeface="Helvetica Neue Light"/>
              </a:rPr>
              <a:t>&lt;title&gt;:</a:t>
            </a:r>
            <a:r>
              <a:rPr b="0" i="0" lang="es-419" sz="1800" u="none" cap="none" strike="noStrike">
                <a:solidFill>
                  <a:srgbClr val="000000"/>
                </a:solidFill>
                <a:latin typeface="Helvetica Neue Light"/>
                <a:ea typeface="Helvetica Neue Light"/>
                <a:cs typeface="Helvetica Neue Light"/>
                <a:sym typeface="Helvetica Neue Light"/>
              </a:rPr>
              <a:t> define el título del documento, el cual se muestra en la barra de título del navegador o en las pestañas de página.</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15000"/>
              </a:lnSpc>
              <a:spcBef>
                <a:spcPts val="0"/>
              </a:spcBef>
              <a:spcAft>
                <a:spcPts val="0"/>
              </a:spcAft>
              <a:buClr>
                <a:srgbClr val="3CEFAB"/>
              </a:buClr>
              <a:buSzPts val="1800"/>
              <a:buFont typeface="Arial"/>
              <a:buChar char="●"/>
            </a:pPr>
            <a:r>
              <a:rPr b="0" i="0" lang="es-419" sz="1800" u="none" cap="none" strike="noStrike">
                <a:solidFill>
                  <a:srgbClr val="000000"/>
                </a:solidFill>
                <a:highlight>
                  <a:srgbClr val="E0FF00"/>
                </a:highlight>
                <a:latin typeface="Helvetica Neue Light"/>
                <a:ea typeface="Helvetica Neue Light"/>
                <a:cs typeface="Helvetica Neue Light"/>
                <a:sym typeface="Helvetica Neue Light"/>
              </a:rPr>
              <a:t>&lt;base&gt;:</a:t>
            </a:r>
            <a:r>
              <a:rPr b="0" i="0" lang="es-419" sz="1800" u="none" cap="none" strike="noStrike">
                <a:solidFill>
                  <a:srgbClr val="000000"/>
                </a:solidFill>
                <a:latin typeface="Helvetica Neue Light"/>
                <a:ea typeface="Helvetica Neue Light"/>
                <a:cs typeface="Helvetica Neue Light"/>
                <a:sym typeface="Helvetica Neue Light"/>
              </a:rPr>
              <a:t> define la URL base para las URLs relativas en la página.</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15000"/>
              </a:lnSpc>
              <a:spcBef>
                <a:spcPts val="0"/>
              </a:spcBef>
              <a:spcAft>
                <a:spcPts val="0"/>
              </a:spcAft>
              <a:buClr>
                <a:srgbClr val="3CEFAB"/>
              </a:buClr>
              <a:buSzPts val="1800"/>
              <a:buFont typeface="Didact Gothic"/>
              <a:buChar char="●"/>
            </a:pPr>
            <a:r>
              <a:rPr b="0" i="0" lang="es-419" sz="1800" u="none" cap="none" strike="noStrike">
                <a:solidFill>
                  <a:srgbClr val="000000"/>
                </a:solidFill>
                <a:highlight>
                  <a:srgbClr val="E0FF00"/>
                </a:highlight>
                <a:latin typeface="Helvetica Neue Light"/>
                <a:ea typeface="Helvetica Neue Light"/>
                <a:cs typeface="Helvetica Neue Light"/>
                <a:sym typeface="Helvetica Neue Light"/>
              </a:rPr>
              <a:t> &lt;link&gt;:</a:t>
            </a:r>
            <a:r>
              <a:rPr b="0" i="0" lang="es-419" sz="1800" u="none" cap="none" strike="noStrike">
                <a:solidFill>
                  <a:srgbClr val="000000"/>
                </a:solidFill>
                <a:latin typeface="Helvetica Neue Light"/>
                <a:ea typeface="Helvetica Neue Light"/>
                <a:cs typeface="Helvetica Neue Light"/>
                <a:sym typeface="Helvetica Neue Light"/>
              </a:rPr>
              <a:t> utilizada para enlazar JavaScript y CSS externos.</a:t>
            </a:r>
            <a:endParaRPr b="0" i="0" sz="1800" u="none" cap="none" strike="noStrike">
              <a:solidFill>
                <a:srgbClr val="000000"/>
              </a:solidFill>
              <a:latin typeface="Helvetica Neue Light"/>
              <a:ea typeface="Helvetica Neue Light"/>
              <a:cs typeface="Helvetica Neue Light"/>
              <a:sym typeface="Helvetica Neue Light"/>
            </a:endParaRPr>
          </a:p>
          <a:p>
            <a:pPr indent="-342900" lvl="0" marL="457200" marR="0" rtl="0" algn="l">
              <a:lnSpc>
                <a:spcPct val="115000"/>
              </a:lnSpc>
              <a:spcBef>
                <a:spcPts val="0"/>
              </a:spcBef>
              <a:spcAft>
                <a:spcPts val="0"/>
              </a:spcAft>
              <a:buClr>
                <a:srgbClr val="3CEFAB"/>
              </a:buClr>
              <a:buSzPts val="1800"/>
              <a:buFont typeface="Didact Gothic"/>
              <a:buChar char="●"/>
            </a:pPr>
            <a:r>
              <a:rPr b="0" i="0" lang="es-419" sz="1800" u="none" cap="none" strike="noStrike">
                <a:solidFill>
                  <a:srgbClr val="000000"/>
                </a:solidFill>
                <a:highlight>
                  <a:srgbClr val="E0FF00"/>
                </a:highlight>
                <a:latin typeface="Helvetica Neue Light"/>
                <a:ea typeface="Helvetica Neue Light"/>
                <a:cs typeface="Helvetica Neue Light"/>
                <a:sym typeface="Helvetica Neue Light"/>
              </a:rPr>
              <a:t>&lt;meta&gt;:</a:t>
            </a:r>
            <a:r>
              <a:rPr b="0" i="0" lang="es-419" sz="1800" u="none" cap="none" strike="noStrike">
                <a:solidFill>
                  <a:schemeClr val="dk1"/>
                </a:solidFill>
                <a:latin typeface="Helvetica Neue Light"/>
                <a:ea typeface="Helvetica Neue Light"/>
                <a:cs typeface="Helvetica Neue Light"/>
                <a:sym typeface="Helvetica Neue Light"/>
              </a:rPr>
              <a:t> </a:t>
            </a:r>
            <a:r>
              <a:rPr lang="es-419" sz="1800"/>
              <a:t>s</a:t>
            </a:r>
            <a:r>
              <a:rPr b="0" i="0" lang="es-419" sz="1800" u="none" cap="none" strike="noStrike">
                <a:solidFill>
                  <a:srgbClr val="000000"/>
                </a:solidFill>
                <a:latin typeface="Arial"/>
                <a:ea typeface="Arial"/>
                <a:cs typeface="Arial"/>
                <a:sym typeface="Arial"/>
              </a:rPr>
              <a:t>irve para aportar información sobre el documento.  Entre otras cosas </a:t>
            </a:r>
            <a:r>
              <a:rPr b="0" i="0" lang="es-419" sz="1800" u="none" cap="none" strike="noStrike">
                <a:solidFill>
                  <a:schemeClr val="dk1"/>
                </a:solidFill>
                <a:latin typeface="Helvetica Neue Light"/>
                <a:ea typeface="Helvetica Neue Light"/>
                <a:cs typeface="Helvetica Neue Light"/>
                <a:sym typeface="Helvetica Neue Light"/>
              </a:rPr>
              <a:t>con esta etiqueta definimos la codificación que tendrá nuestro archivo, los mismos pueden ser:</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15000"/>
              </a:lnSpc>
              <a:spcBef>
                <a:spcPts val="0"/>
              </a:spcBef>
              <a:spcAft>
                <a:spcPts val="0"/>
              </a:spcAft>
              <a:buClr>
                <a:schemeClr val="dk1"/>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UTF-8</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15000"/>
              </a:lnSpc>
              <a:spcBef>
                <a:spcPts val="0"/>
              </a:spcBef>
              <a:spcAft>
                <a:spcPts val="0"/>
              </a:spcAft>
              <a:buClr>
                <a:schemeClr val="dk1"/>
              </a:buClr>
              <a:buSzPts val="1800"/>
              <a:buFont typeface="Helvetica Neue Light"/>
              <a:buChar char="-"/>
            </a:pPr>
            <a:r>
              <a:rPr b="0" i="0" lang="es-419" sz="1800" u="none" cap="none" strike="noStrike">
                <a:solidFill>
                  <a:schemeClr val="dk1"/>
                </a:solidFill>
                <a:latin typeface="Helvetica Neue Light"/>
                <a:ea typeface="Helvetica Neue Light"/>
                <a:cs typeface="Helvetica Neue Light"/>
                <a:sym typeface="Helvetica Neue Light"/>
              </a:rPr>
              <a:t>ANSI: es el formato estándar de codificación de archivos utilizados en el Bloc de notas.</a:t>
            </a:r>
            <a:endParaRPr b="0" i="0" sz="1800" u="none" cap="none" strike="noStrike">
              <a:solidFill>
                <a:srgbClr val="000000"/>
              </a:solidFill>
              <a:latin typeface="Helvetica Neue Light"/>
              <a:ea typeface="Helvetica Neue Light"/>
              <a:cs typeface="Helvetica Neue Light"/>
              <a:sym typeface="Helvetica Neue Light"/>
            </a:endParaRPr>
          </a:p>
        </p:txBody>
      </p:sp>
      <p:pic>
        <p:nvPicPr>
          <p:cNvPr id="337" name="Google Shape;337;p4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38" name="Google Shape;338;p44"/>
          <p:cNvSpPr txBox="1"/>
          <p:nvPr/>
        </p:nvSpPr>
        <p:spPr>
          <a:xfrm>
            <a:off x="1074690" y="348711"/>
            <a:ext cx="7217100" cy="859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METADATOS DEL DOCUMENTO</a:t>
            </a:r>
            <a:endParaRPr b="0" i="1" sz="3600" u="none" cap="none" strike="noStrike">
              <a:solidFill>
                <a:srgbClr val="000000"/>
              </a:solidFill>
              <a:latin typeface="Anton"/>
              <a:ea typeface="Anton"/>
              <a:cs typeface="Anton"/>
              <a:sym typeface="Anto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74" name="Shape 74"/>
        <p:cNvGrpSpPr/>
        <p:nvPr/>
      </p:nvGrpSpPr>
      <p:grpSpPr>
        <a:xfrm>
          <a:off x="0" y="0"/>
          <a:ext cx="0" cy="0"/>
          <a:chOff x="0" y="0"/>
          <a:chExt cx="0" cy="0"/>
        </a:xfrm>
      </p:grpSpPr>
      <p:sp>
        <p:nvSpPr>
          <p:cNvPr id="75" name="Google Shape;75;p18"/>
          <p:cNvSpPr txBox="1"/>
          <p:nvPr/>
        </p:nvSpPr>
        <p:spPr>
          <a:xfrm>
            <a:off x="1398000" y="552325"/>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PRESENTACIÓN DE ESTUDIANTES</a:t>
            </a:r>
            <a:endParaRPr b="0" i="1" sz="3600" u="none" cap="none" strike="noStrike">
              <a:solidFill>
                <a:srgbClr val="121212"/>
              </a:solidFill>
              <a:latin typeface="Anton"/>
              <a:ea typeface="Anton"/>
              <a:cs typeface="Anton"/>
              <a:sym typeface="Anton"/>
            </a:endParaRPr>
          </a:p>
        </p:txBody>
      </p:sp>
      <p:sp>
        <p:nvSpPr>
          <p:cNvPr id="76" name="Google Shape;76;p18"/>
          <p:cNvSpPr txBox="1"/>
          <p:nvPr/>
        </p:nvSpPr>
        <p:spPr>
          <a:xfrm>
            <a:off x="4310850" y="1317000"/>
            <a:ext cx="3516300" cy="2766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419" sz="2400" u="none" cap="none" strike="noStrike">
                <a:solidFill>
                  <a:srgbClr val="222222"/>
                </a:solidFill>
                <a:latin typeface="Helvetica Neue"/>
                <a:ea typeface="Helvetica Neue"/>
                <a:cs typeface="Helvetica Neue"/>
                <a:sym typeface="Helvetica Neue"/>
              </a:rPr>
              <a:t>Por encuestas de Zoom:</a:t>
            </a:r>
            <a:endParaRPr b="0" i="0" sz="2400" u="none" cap="none" strike="noStrike">
              <a:solidFill>
                <a:srgbClr val="222222"/>
              </a:solidFill>
              <a:latin typeface="Helvetica Neue"/>
              <a:ea typeface="Helvetica Neue"/>
              <a:cs typeface="Helvetica Neue"/>
              <a:sym typeface="Helvetica Neue"/>
            </a:endParaRPr>
          </a:p>
          <a:p>
            <a:pPr indent="-342900" lvl="0" marL="457200" marR="0" rtl="0" algn="l">
              <a:lnSpc>
                <a:spcPct val="100000"/>
              </a:lnSpc>
              <a:spcBef>
                <a:spcPts val="0"/>
              </a:spcBef>
              <a:spcAft>
                <a:spcPts val="0"/>
              </a:spcAft>
              <a:buClr>
                <a:srgbClr val="222222"/>
              </a:buClr>
              <a:buSzPts val="1800"/>
              <a:buFont typeface="Helvetica Neue Light"/>
              <a:buAutoNum type="arabicPeriod"/>
            </a:pPr>
            <a:r>
              <a:rPr b="0" i="0" lang="es-419" sz="1800" u="none" cap="none" strike="noStrike">
                <a:solidFill>
                  <a:srgbClr val="222222"/>
                </a:solidFill>
                <a:latin typeface="Helvetica Neue Light"/>
                <a:ea typeface="Helvetica Neue Light"/>
                <a:cs typeface="Helvetica Neue Light"/>
                <a:sym typeface="Helvetica Neue Light"/>
              </a:rPr>
              <a:t>País</a:t>
            </a:r>
            <a:endParaRPr b="0" i="0" sz="1800" u="none" cap="none" strike="noStrike">
              <a:solidFill>
                <a:srgbClr val="222222"/>
              </a:solidFill>
              <a:latin typeface="Helvetica Neue Light"/>
              <a:ea typeface="Helvetica Neue Light"/>
              <a:cs typeface="Helvetica Neue Light"/>
              <a:sym typeface="Helvetica Neue Light"/>
            </a:endParaRPr>
          </a:p>
          <a:p>
            <a:pPr indent="-342900" lvl="0" marL="457200" marR="0" rtl="0" algn="l">
              <a:lnSpc>
                <a:spcPct val="100000"/>
              </a:lnSpc>
              <a:spcBef>
                <a:spcPts val="0"/>
              </a:spcBef>
              <a:spcAft>
                <a:spcPts val="0"/>
              </a:spcAft>
              <a:buClr>
                <a:srgbClr val="222222"/>
              </a:buClr>
              <a:buSzPts val="1800"/>
              <a:buFont typeface="Helvetica Neue Light"/>
              <a:buAutoNum type="arabicPeriod"/>
            </a:pPr>
            <a:r>
              <a:rPr b="0" i="0" lang="es-419" sz="1800" u="none" cap="none" strike="noStrike">
                <a:solidFill>
                  <a:srgbClr val="222222"/>
                </a:solidFill>
                <a:latin typeface="Helvetica Neue Light"/>
                <a:ea typeface="Helvetica Neue Light"/>
                <a:cs typeface="Helvetica Neue Light"/>
                <a:sym typeface="Helvetica Neue Light"/>
              </a:rPr>
              <a:t>Conocimientos previos en (temática del curso)</a:t>
            </a:r>
            <a:endParaRPr b="0" i="0" sz="1800" u="none" cap="none" strike="noStrike">
              <a:solidFill>
                <a:srgbClr val="222222"/>
              </a:solidFill>
              <a:latin typeface="Helvetica Neue Light"/>
              <a:ea typeface="Helvetica Neue Light"/>
              <a:cs typeface="Helvetica Neue Light"/>
              <a:sym typeface="Helvetica Neue Light"/>
            </a:endParaRPr>
          </a:p>
          <a:p>
            <a:pPr indent="-342900" lvl="0" marL="457200" marR="0" rtl="0" algn="l">
              <a:lnSpc>
                <a:spcPct val="100000"/>
              </a:lnSpc>
              <a:spcBef>
                <a:spcPts val="0"/>
              </a:spcBef>
              <a:spcAft>
                <a:spcPts val="0"/>
              </a:spcAft>
              <a:buClr>
                <a:srgbClr val="222222"/>
              </a:buClr>
              <a:buSzPts val="1800"/>
              <a:buFont typeface="Helvetica Neue Light"/>
              <a:buAutoNum type="arabicPeriod"/>
            </a:pPr>
            <a:r>
              <a:rPr b="0" i="0" lang="es-419" sz="1800" u="none" cap="none" strike="noStrike">
                <a:solidFill>
                  <a:srgbClr val="222222"/>
                </a:solidFill>
                <a:latin typeface="Helvetica Neue Light"/>
                <a:ea typeface="Helvetica Neue Light"/>
                <a:cs typeface="Helvetica Neue Light"/>
                <a:sym typeface="Helvetica Neue Light"/>
              </a:rPr>
              <a:t>¿Por qué elegiste el curso?</a:t>
            </a:r>
            <a:endParaRPr b="0" i="0" sz="2400" u="none" cap="none" strike="noStrike">
              <a:solidFill>
                <a:srgbClr val="222222"/>
              </a:solidFill>
              <a:latin typeface="Helvetica Neue Light"/>
              <a:ea typeface="Helvetica Neue Light"/>
              <a:cs typeface="Helvetica Neue Light"/>
              <a:sym typeface="Helvetica Neue Light"/>
            </a:endParaRPr>
          </a:p>
        </p:txBody>
      </p:sp>
      <p:sp>
        <p:nvSpPr>
          <p:cNvPr id="77" name="Google Shape;77;p18"/>
          <p:cNvSpPr/>
          <p:nvPr/>
        </p:nvSpPr>
        <p:spPr>
          <a:xfrm>
            <a:off x="1585225" y="1716364"/>
            <a:ext cx="1533000" cy="15330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8" name="Google Shape;78;p18"/>
          <p:cNvPicPr preferRelativeResize="0"/>
          <p:nvPr/>
        </p:nvPicPr>
        <p:blipFill rotWithShape="1">
          <a:blip r:embed="rId3">
            <a:alphaModFix/>
          </a:blip>
          <a:srcRect b="0" l="0" r="0" t="0"/>
          <a:stretch/>
        </p:blipFill>
        <p:spPr>
          <a:xfrm>
            <a:off x="1657621" y="1762239"/>
            <a:ext cx="1549155" cy="1549151"/>
          </a:xfrm>
          <a:prstGeom prst="rect">
            <a:avLst/>
          </a:prstGeom>
          <a:noFill/>
          <a:ln>
            <a:noFill/>
          </a:ln>
        </p:spPr>
      </p:pic>
      <p:pic>
        <p:nvPicPr>
          <p:cNvPr id="79" name="Google Shape;79;p18"/>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pic>
        <p:nvPicPr>
          <p:cNvPr id="80" name="Google Shape;80;p18"/>
          <p:cNvPicPr preferRelativeResize="0"/>
          <p:nvPr/>
        </p:nvPicPr>
        <p:blipFill rotWithShape="1">
          <a:blip r:embed="rId5">
            <a:alphaModFix/>
          </a:blip>
          <a:srcRect b="0" l="-28965" r="0" t="-28965"/>
          <a:stretch/>
        </p:blipFill>
        <p:spPr>
          <a:xfrm>
            <a:off x="4468288" y="3711625"/>
            <a:ext cx="657225" cy="485775"/>
          </a:xfrm>
          <a:prstGeom prst="rect">
            <a:avLst/>
          </a:prstGeom>
          <a:noFill/>
          <a:ln>
            <a:noFill/>
          </a:ln>
          <a:effectLst>
            <a:outerShdw blurRad="57150" rotWithShape="0" algn="bl" dir="5400000" dist="19050">
              <a:srgbClr val="000000">
                <a:alpha val="49410"/>
              </a:srgbClr>
            </a:outerShdw>
            <a:reflection blurRad="0" dir="5400000" dist="38100" endA="0" endPos="30000" fadeDir="5400012" kx="0" rotWithShape="0" algn="bl" stPos="0" sy="-100000" ky="0"/>
          </a:effectLst>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42" name="Shape 342"/>
        <p:cNvGrpSpPr/>
        <p:nvPr/>
      </p:nvGrpSpPr>
      <p:grpSpPr>
        <a:xfrm>
          <a:off x="0" y="0"/>
          <a:ext cx="0" cy="0"/>
          <a:chOff x="0" y="0"/>
          <a:chExt cx="0" cy="0"/>
        </a:xfrm>
      </p:grpSpPr>
      <p:sp>
        <p:nvSpPr>
          <p:cNvPr id="343" name="Google Shape;343;p45"/>
          <p:cNvSpPr txBox="1"/>
          <p:nvPr/>
        </p:nvSpPr>
        <p:spPr>
          <a:xfrm>
            <a:off x="852150" y="1450125"/>
            <a:ext cx="7439700" cy="2404500"/>
          </a:xfrm>
          <a:prstGeom prst="rect">
            <a:avLst/>
          </a:prstGeom>
          <a:noFill/>
          <a:ln>
            <a:noFill/>
          </a:ln>
        </p:spPr>
        <p:txBody>
          <a:bodyPr anchorCtr="0" anchor="ctr" bIns="91425" lIns="91425" spcFirstLastPara="1" rIns="91425" wrap="square" tIns="91425">
            <a:noAutofit/>
          </a:bodyPr>
          <a:lstStyle/>
          <a:p>
            <a:pPr indent="-355600" lvl="0" marL="457200" rtl="0" algn="l">
              <a:lnSpc>
                <a:spcPct val="115000"/>
              </a:lnSpc>
              <a:spcBef>
                <a:spcPts val="0"/>
              </a:spcBef>
              <a:spcAft>
                <a:spcPts val="0"/>
              </a:spcAft>
              <a:buClr>
                <a:srgbClr val="3CEFAB"/>
              </a:buClr>
              <a:buSzPts val="2000"/>
              <a:buFont typeface="Helvetica Neue Light"/>
              <a:buChar char="●"/>
            </a:pPr>
            <a:r>
              <a:rPr lang="es-419" sz="1800">
                <a:highlight>
                  <a:srgbClr val="E0FF00"/>
                </a:highlight>
                <a:latin typeface="Helvetica Neue Light"/>
                <a:ea typeface="Helvetica Neue Light"/>
                <a:cs typeface="Helvetica Neue Light"/>
                <a:sym typeface="Helvetica Neue Light"/>
              </a:rPr>
              <a:t>&lt;script&gt;:</a:t>
            </a:r>
            <a:r>
              <a:rPr lang="es-419" sz="1800">
                <a:latin typeface="Helvetica Neue Light"/>
                <a:ea typeface="Helvetica Neue Light"/>
                <a:cs typeface="Helvetica Neue Light"/>
                <a:sym typeface="Helvetica Neue Light"/>
              </a:rPr>
              <a:t> define tanto un script interno como un enlace hacia un script externo. El lenguaje de programación es JavaScript</a:t>
            </a:r>
            <a:endParaRPr sz="1800">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800">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rgbClr val="3CEFAB"/>
              </a:buClr>
              <a:buSzPts val="1800"/>
              <a:buFont typeface="Helvetica Neue Light"/>
              <a:buChar char="●"/>
            </a:pPr>
            <a:r>
              <a:rPr lang="es-419" sz="1800">
                <a:highlight>
                  <a:srgbClr val="E0FF00"/>
                </a:highlight>
                <a:latin typeface="Helvetica Neue Light"/>
                <a:ea typeface="Helvetica Neue Light"/>
                <a:cs typeface="Helvetica Neue Light"/>
                <a:sym typeface="Helvetica Neue Light"/>
              </a:rPr>
              <a:t>&lt;noscript&gt;:</a:t>
            </a:r>
            <a:r>
              <a:rPr lang="es-419" sz="1800">
                <a:latin typeface="Helvetica Neue Light"/>
                <a:ea typeface="Helvetica Neue Light"/>
                <a:cs typeface="Helvetica Neue Light"/>
                <a:sym typeface="Helvetica Neue Light"/>
              </a:rPr>
              <a:t> define un contenido alternativo a mostrar cuando el navegador no soporta scripting.</a:t>
            </a:r>
            <a:endParaRPr sz="1800">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800">
              <a:latin typeface="Helvetica Neue Light"/>
              <a:ea typeface="Helvetica Neue Light"/>
              <a:cs typeface="Helvetica Neue Light"/>
              <a:sym typeface="Helvetica Neue Light"/>
            </a:endParaRPr>
          </a:p>
        </p:txBody>
      </p:sp>
      <p:sp>
        <p:nvSpPr>
          <p:cNvPr id="344" name="Google Shape;344;p45"/>
          <p:cNvSpPr txBox="1"/>
          <p:nvPr/>
        </p:nvSpPr>
        <p:spPr>
          <a:xfrm>
            <a:off x="2051550" y="292350"/>
            <a:ext cx="50409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SCRIPTING</a:t>
            </a:r>
            <a:endParaRPr i="1" sz="3600">
              <a:latin typeface="Anton"/>
              <a:ea typeface="Anton"/>
              <a:cs typeface="Anton"/>
              <a:sym typeface="Anton"/>
            </a:endParaRPr>
          </a:p>
        </p:txBody>
      </p:sp>
      <p:pic>
        <p:nvPicPr>
          <p:cNvPr id="345" name="Google Shape;345;p45"/>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49" name="Shape 349"/>
        <p:cNvGrpSpPr/>
        <p:nvPr/>
      </p:nvGrpSpPr>
      <p:grpSpPr>
        <a:xfrm>
          <a:off x="0" y="0"/>
          <a:ext cx="0" cy="0"/>
          <a:chOff x="0" y="0"/>
          <a:chExt cx="0" cy="0"/>
        </a:xfrm>
      </p:grpSpPr>
      <p:sp>
        <p:nvSpPr>
          <p:cNvPr id="350" name="Google Shape;350;p46"/>
          <p:cNvSpPr txBox="1"/>
          <p:nvPr/>
        </p:nvSpPr>
        <p:spPr>
          <a:xfrm>
            <a:off x="2051550" y="-12450"/>
            <a:ext cx="50409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NOSCRIPT</a:t>
            </a:r>
            <a:endParaRPr b="0" i="1" sz="3600" u="none" cap="none" strike="noStrike">
              <a:solidFill>
                <a:srgbClr val="000000"/>
              </a:solidFill>
              <a:latin typeface="Anton"/>
              <a:ea typeface="Anton"/>
              <a:cs typeface="Anton"/>
              <a:sym typeface="Anton"/>
            </a:endParaRPr>
          </a:p>
        </p:txBody>
      </p:sp>
      <p:pic>
        <p:nvPicPr>
          <p:cNvPr id="351" name="Google Shape;351;p4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52" name="Google Shape;352;p46"/>
          <p:cNvSpPr txBox="1"/>
          <p:nvPr/>
        </p:nvSpPr>
        <p:spPr>
          <a:xfrm>
            <a:off x="367675" y="492775"/>
            <a:ext cx="8587500" cy="4332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a:solidFill>
                  <a:srgbClr val="212529"/>
                </a:solidFill>
                <a:highlight>
                  <a:srgbClr val="FFFFFF"/>
                </a:highlight>
                <a:latin typeface="Helvetica Neue"/>
                <a:ea typeface="Helvetica Neue"/>
                <a:cs typeface="Helvetica Neue"/>
                <a:sym typeface="Helvetica Neue"/>
              </a:rPr>
              <a:t>El lenguaje HTML define la etiqueta </a:t>
            </a:r>
            <a:r>
              <a:rPr lang="es-419" sz="1250">
                <a:solidFill>
                  <a:srgbClr val="333333"/>
                </a:solidFill>
                <a:highlight>
                  <a:srgbClr val="F6F8FA"/>
                </a:highlight>
                <a:latin typeface="Courier New"/>
                <a:ea typeface="Courier New"/>
                <a:cs typeface="Courier New"/>
                <a:sym typeface="Courier New"/>
              </a:rPr>
              <a:t>&lt;noscript&gt;</a:t>
            </a:r>
            <a:r>
              <a:rPr lang="es-419">
                <a:solidFill>
                  <a:srgbClr val="212529"/>
                </a:solidFill>
                <a:highlight>
                  <a:srgbClr val="FFFFFF"/>
                </a:highlight>
                <a:latin typeface="Roboto"/>
                <a:ea typeface="Roboto"/>
                <a:cs typeface="Roboto"/>
                <a:sym typeface="Roboto"/>
              </a:rPr>
              <a:t> </a:t>
            </a:r>
            <a:r>
              <a:rPr lang="es-419">
                <a:solidFill>
                  <a:srgbClr val="212529"/>
                </a:solidFill>
                <a:highlight>
                  <a:srgbClr val="FFFFFF"/>
                </a:highlight>
                <a:latin typeface="Helvetica Neue"/>
                <a:ea typeface="Helvetica Neue"/>
                <a:cs typeface="Helvetica Neue"/>
                <a:sym typeface="Helvetica Neue"/>
              </a:rPr>
              <a:t>para mostrar un mensaje al usuario cuando su navegador no puede ejecutar JavaScript. El siguiente código muestra un ejemplo del uso de la etiqueta</a:t>
            </a:r>
            <a:r>
              <a:rPr lang="es-419">
                <a:solidFill>
                  <a:srgbClr val="212529"/>
                </a:solidFill>
                <a:highlight>
                  <a:srgbClr val="FFFFFF"/>
                </a:highlight>
                <a:latin typeface="Roboto"/>
                <a:ea typeface="Roboto"/>
                <a:cs typeface="Roboto"/>
                <a:sym typeface="Roboto"/>
              </a:rPr>
              <a:t> </a:t>
            </a:r>
            <a:r>
              <a:rPr lang="es-419" sz="1250">
                <a:solidFill>
                  <a:srgbClr val="333333"/>
                </a:solidFill>
                <a:highlight>
                  <a:srgbClr val="F6F8FA"/>
                </a:highlight>
                <a:latin typeface="Courier New"/>
                <a:ea typeface="Courier New"/>
                <a:cs typeface="Courier New"/>
                <a:sym typeface="Courier New"/>
              </a:rPr>
              <a:t>&lt;noscript&gt;</a:t>
            </a:r>
            <a:r>
              <a:rPr lang="es-419">
                <a:solidFill>
                  <a:srgbClr val="212529"/>
                </a:solidFill>
                <a:highlight>
                  <a:srgbClr val="FFFFFF"/>
                </a:highlight>
                <a:latin typeface="Roboto"/>
                <a:ea typeface="Roboto"/>
                <a:cs typeface="Roboto"/>
                <a:sym typeface="Roboto"/>
              </a:rPr>
              <a:t>:</a:t>
            </a:r>
            <a:endParaRPr>
              <a:solidFill>
                <a:srgbClr val="212529"/>
              </a:solidFill>
              <a:highlight>
                <a:srgbClr val="FFFFFF"/>
              </a:highlight>
              <a:latin typeface="Roboto"/>
              <a:ea typeface="Roboto"/>
              <a:cs typeface="Roboto"/>
              <a:sym typeface="Roboto"/>
            </a:endParaRPr>
          </a:p>
          <a:p>
            <a:pPr indent="0" lvl="0" marL="457200" marR="0" rtl="0" algn="l">
              <a:lnSpc>
                <a:spcPct val="115000"/>
              </a:lnSpc>
              <a:spcBef>
                <a:spcPts val="1200"/>
              </a:spcBef>
              <a:spcAft>
                <a:spcPts val="0"/>
              </a:spcAft>
              <a:buNone/>
            </a:pPr>
            <a:r>
              <a:rPr lang="es-419" sz="1250">
                <a:solidFill>
                  <a:srgbClr val="24292E"/>
                </a:solidFill>
                <a:highlight>
                  <a:srgbClr val="FFFFFF"/>
                </a:highlight>
                <a:latin typeface="Courier New"/>
                <a:ea typeface="Courier New"/>
                <a:cs typeface="Courier New"/>
                <a:sym typeface="Courier New"/>
              </a:rPr>
              <a:t>&lt;</a:t>
            </a:r>
            <a:r>
              <a:rPr lang="es-419" sz="1250">
                <a:solidFill>
                  <a:srgbClr val="63A35C"/>
                </a:solidFill>
                <a:highlight>
                  <a:srgbClr val="FFFFFF"/>
                </a:highlight>
                <a:latin typeface="Courier New"/>
                <a:ea typeface="Courier New"/>
                <a:cs typeface="Courier New"/>
                <a:sym typeface="Courier New"/>
              </a:rPr>
              <a:t>head</a:t>
            </a:r>
            <a:r>
              <a:rPr lang="es-419" sz="1250">
                <a:solidFill>
                  <a:srgbClr val="24292E"/>
                </a:solidFill>
                <a:highlight>
                  <a:srgbClr val="FFFFFF"/>
                </a:highlight>
                <a:latin typeface="Courier New"/>
                <a:ea typeface="Courier New"/>
                <a:cs typeface="Courier New"/>
                <a:sym typeface="Courier New"/>
              </a:rPr>
              <a:t>&gt; ... &lt;/</a:t>
            </a:r>
            <a:r>
              <a:rPr lang="es-419" sz="1250">
                <a:solidFill>
                  <a:srgbClr val="63A35C"/>
                </a:solidFill>
                <a:highlight>
                  <a:srgbClr val="FFFFFF"/>
                </a:highlight>
                <a:latin typeface="Courier New"/>
                <a:ea typeface="Courier New"/>
                <a:cs typeface="Courier New"/>
                <a:sym typeface="Courier New"/>
              </a:rPr>
              <a:t>head</a:t>
            </a:r>
            <a:r>
              <a:rPr lang="es-419" sz="1250">
                <a:solidFill>
                  <a:srgbClr val="24292E"/>
                </a:solidFill>
                <a:highlight>
                  <a:srgbClr val="FFFFFF"/>
                </a:highlight>
                <a:latin typeface="Courier New"/>
                <a:ea typeface="Courier New"/>
                <a:cs typeface="Courier New"/>
                <a:sym typeface="Courier New"/>
              </a:rPr>
              <a:t>&gt;</a:t>
            </a:r>
            <a:endParaRPr sz="1250">
              <a:solidFill>
                <a:srgbClr val="24292E"/>
              </a:solidFill>
              <a:highlight>
                <a:srgbClr val="FFFFFF"/>
              </a:highlight>
              <a:latin typeface="Courier New"/>
              <a:ea typeface="Courier New"/>
              <a:cs typeface="Courier New"/>
              <a:sym typeface="Courier New"/>
            </a:endParaRPr>
          </a:p>
          <a:p>
            <a:pPr indent="0" lvl="0" marL="457200" marR="0" rtl="0" algn="l">
              <a:lnSpc>
                <a:spcPct val="115000"/>
              </a:lnSpc>
              <a:spcBef>
                <a:spcPts val="0"/>
              </a:spcBef>
              <a:spcAft>
                <a:spcPts val="0"/>
              </a:spcAft>
              <a:buNone/>
            </a:pPr>
            <a:r>
              <a:rPr lang="es-419" sz="1250">
                <a:solidFill>
                  <a:srgbClr val="24292E"/>
                </a:solidFill>
                <a:highlight>
                  <a:srgbClr val="FFFFFF"/>
                </a:highlight>
                <a:latin typeface="Courier New"/>
                <a:ea typeface="Courier New"/>
                <a:cs typeface="Courier New"/>
                <a:sym typeface="Courier New"/>
              </a:rPr>
              <a:t>&lt;</a:t>
            </a:r>
            <a:r>
              <a:rPr lang="es-419" sz="1250">
                <a:solidFill>
                  <a:srgbClr val="63A35C"/>
                </a:solidFill>
                <a:highlight>
                  <a:srgbClr val="FFFFFF"/>
                </a:highlight>
                <a:latin typeface="Courier New"/>
                <a:ea typeface="Courier New"/>
                <a:cs typeface="Courier New"/>
                <a:sym typeface="Courier New"/>
              </a:rPr>
              <a:t>body</a:t>
            </a:r>
            <a:r>
              <a:rPr lang="es-419" sz="1250">
                <a:solidFill>
                  <a:srgbClr val="24292E"/>
                </a:solidFill>
                <a:highlight>
                  <a:srgbClr val="FFFFFF"/>
                </a:highlight>
                <a:latin typeface="Courier New"/>
                <a:ea typeface="Courier New"/>
                <a:cs typeface="Courier New"/>
                <a:sym typeface="Courier New"/>
              </a:rPr>
              <a:t>&gt;</a:t>
            </a:r>
            <a:endParaRPr sz="1250">
              <a:solidFill>
                <a:srgbClr val="24292E"/>
              </a:solidFill>
              <a:highlight>
                <a:srgbClr val="FFFFFF"/>
              </a:highlight>
              <a:latin typeface="Courier New"/>
              <a:ea typeface="Courier New"/>
              <a:cs typeface="Courier New"/>
              <a:sym typeface="Courier New"/>
            </a:endParaRPr>
          </a:p>
          <a:p>
            <a:pPr indent="0" lvl="0" marL="457200" marR="0" rtl="0" algn="l">
              <a:lnSpc>
                <a:spcPct val="115000"/>
              </a:lnSpc>
              <a:spcBef>
                <a:spcPts val="0"/>
              </a:spcBef>
              <a:spcAft>
                <a:spcPts val="0"/>
              </a:spcAft>
              <a:buNone/>
            </a:pPr>
            <a:r>
              <a:rPr lang="es-419" sz="1250">
                <a:solidFill>
                  <a:srgbClr val="24292E"/>
                </a:solidFill>
                <a:highlight>
                  <a:srgbClr val="FFFFFF"/>
                </a:highlight>
                <a:latin typeface="Courier New"/>
                <a:ea typeface="Courier New"/>
                <a:cs typeface="Courier New"/>
                <a:sym typeface="Courier New"/>
              </a:rPr>
              <a:t>&lt;</a:t>
            </a:r>
            <a:r>
              <a:rPr lang="es-419" sz="1250">
                <a:solidFill>
                  <a:srgbClr val="63A35C"/>
                </a:solidFill>
                <a:highlight>
                  <a:srgbClr val="FFFFFF"/>
                </a:highlight>
                <a:latin typeface="Courier New"/>
                <a:ea typeface="Courier New"/>
                <a:cs typeface="Courier New"/>
                <a:sym typeface="Courier New"/>
              </a:rPr>
              <a:t>noscript</a:t>
            </a:r>
            <a:r>
              <a:rPr lang="es-419" sz="1250">
                <a:solidFill>
                  <a:srgbClr val="24292E"/>
                </a:solidFill>
                <a:highlight>
                  <a:srgbClr val="FFFFFF"/>
                </a:highlight>
                <a:latin typeface="Courier New"/>
                <a:ea typeface="Courier New"/>
                <a:cs typeface="Courier New"/>
                <a:sym typeface="Courier New"/>
              </a:rPr>
              <a:t>&gt;</a:t>
            </a:r>
            <a:endParaRPr sz="1250">
              <a:solidFill>
                <a:srgbClr val="24292E"/>
              </a:solidFill>
              <a:highlight>
                <a:srgbClr val="FFFFFF"/>
              </a:highlight>
              <a:latin typeface="Courier New"/>
              <a:ea typeface="Courier New"/>
              <a:cs typeface="Courier New"/>
              <a:sym typeface="Courier New"/>
            </a:endParaRPr>
          </a:p>
          <a:p>
            <a:pPr indent="0" lvl="0" marL="457200" marR="0" rtl="0" algn="l">
              <a:lnSpc>
                <a:spcPct val="115000"/>
              </a:lnSpc>
              <a:spcBef>
                <a:spcPts val="0"/>
              </a:spcBef>
              <a:spcAft>
                <a:spcPts val="0"/>
              </a:spcAft>
              <a:buNone/>
            </a:pPr>
            <a:r>
              <a:rPr lang="es-419" sz="1250">
                <a:solidFill>
                  <a:srgbClr val="24292E"/>
                </a:solidFill>
                <a:highlight>
                  <a:srgbClr val="FFFFFF"/>
                </a:highlight>
                <a:latin typeface="Courier New"/>
                <a:ea typeface="Courier New"/>
                <a:cs typeface="Courier New"/>
                <a:sym typeface="Courier New"/>
              </a:rPr>
              <a:t>  &lt;</a:t>
            </a:r>
            <a:r>
              <a:rPr lang="es-419" sz="1250">
                <a:solidFill>
                  <a:srgbClr val="63A35C"/>
                </a:solidFill>
                <a:highlight>
                  <a:srgbClr val="FFFFFF"/>
                </a:highlight>
                <a:latin typeface="Courier New"/>
                <a:ea typeface="Courier New"/>
                <a:cs typeface="Courier New"/>
                <a:sym typeface="Courier New"/>
              </a:rPr>
              <a:t>p</a:t>
            </a:r>
            <a:r>
              <a:rPr lang="es-419" sz="1250">
                <a:solidFill>
                  <a:srgbClr val="24292E"/>
                </a:solidFill>
                <a:highlight>
                  <a:srgbClr val="FFFFFF"/>
                </a:highlight>
                <a:latin typeface="Courier New"/>
                <a:ea typeface="Courier New"/>
                <a:cs typeface="Courier New"/>
                <a:sym typeface="Courier New"/>
              </a:rPr>
              <a:t>&gt;Bienvenido a Mi Sitio&lt;/</a:t>
            </a:r>
            <a:r>
              <a:rPr lang="es-419" sz="1250">
                <a:solidFill>
                  <a:srgbClr val="63A35C"/>
                </a:solidFill>
                <a:highlight>
                  <a:srgbClr val="FFFFFF"/>
                </a:highlight>
                <a:latin typeface="Courier New"/>
                <a:ea typeface="Courier New"/>
                <a:cs typeface="Courier New"/>
                <a:sym typeface="Courier New"/>
              </a:rPr>
              <a:t>p</a:t>
            </a:r>
            <a:r>
              <a:rPr lang="es-419" sz="1250">
                <a:solidFill>
                  <a:srgbClr val="24292E"/>
                </a:solidFill>
                <a:highlight>
                  <a:srgbClr val="FFFFFF"/>
                </a:highlight>
                <a:latin typeface="Courier New"/>
                <a:ea typeface="Courier New"/>
                <a:cs typeface="Courier New"/>
                <a:sym typeface="Courier New"/>
              </a:rPr>
              <a:t>&gt;</a:t>
            </a:r>
            <a:endParaRPr sz="1250">
              <a:solidFill>
                <a:srgbClr val="24292E"/>
              </a:solidFill>
              <a:highlight>
                <a:srgbClr val="FFFFFF"/>
              </a:highlight>
              <a:latin typeface="Courier New"/>
              <a:ea typeface="Courier New"/>
              <a:cs typeface="Courier New"/>
              <a:sym typeface="Courier New"/>
            </a:endParaRPr>
          </a:p>
          <a:p>
            <a:pPr indent="0" lvl="0" marL="457200" marR="0" rtl="0" algn="l">
              <a:lnSpc>
                <a:spcPct val="115000"/>
              </a:lnSpc>
              <a:spcBef>
                <a:spcPts val="0"/>
              </a:spcBef>
              <a:spcAft>
                <a:spcPts val="0"/>
              </a:spcAft>
              <a:buNone/>
            </a:pPr>
            <a:r>
              <a:rPr lang="es-419" sz="1250">
                <a:solidFill>
                  <a:srgbClr val="24292E"/>
                </a:solidFill>
                <a:highlight>
                  <a:srgbClr val="FFFFFF"/>
                </a:highlight>
                <a:latin typeface="Courier New"/>
                <a:ea typeface="Courier New"/>
                <a:cs typeface="Courier New"/>
                <a:sym typeface="Courier New"/>
              </a:rPr>
              <a:t>  &lt;</a:t>
            </a:r>
            <a:r>
              <a:rPr lang="es-419" sz="1250">
                <a:solidFill>
                  <a:srgbClr val="63A35C"/>
                </a:solidFill>
                <a:highlight>
                  <a:srgbClr val="FFFFFF"/>
                </a:highlight>
                <a:latin typeface="Courier New"/>
                <a:ea typeface="Courier New"/>
                <a:cs typeface="Courier New"/>
                <a:sym typeface="Courier New"/>
              </a:rPr>
              <a:t>p</a:t>
            </a:r>
            <a:r>
              <a:rPr lang="es-419" sz="1250">
                <a:solidFill>
                  <a:srgbClr val="24292E"/>
                </a:solidFill>
                <a:highlight>
                  <a:srgbClr val="FFFFFF"/>
                </a:highlight>
                <a:latin typeface="Courier New"/>
                <a:ea typeface="Courier New"/>
                <a:cs typeface="Courier New"/>
                <a:sym typeface="Courier New"/>
              </a:rPr>
              <a:t>&gt;La página que estás viendo requiere para su funcionamiento el uso de JavaScript.</a:t>
            </a:r>
            <a:endParaRPr sz="1250">
              <a:solidFill>
                <a:srgbClr val="24292E"/>
              </a:solidFill>
              <a:highlight>
                <a:srgbClr val="FFFFFF"/>
              </a:highlight>
              <a:latin typeface="Courier New"/>
              <a:ea typeface="Courier New"/>
              <a:cs typeface="Courier New"/>
              <a:sym typeface="Courier New"/>
            </a:endParaRPr>
          </a:p>
          <a:p>
            <a:pPr indent="0" lvl="0" marL="0" marR="0" rtl="0" algn="l">
              <a:lnSpc>
                <a:spcPct val="115000"/>
              </a:lnSpc>
              <a:spcBef>
                <a:spcPts val="0"/>
              </a:spcBef>
              <a:spcAft>
                <a:spcPts val="0"/>
              </a:spcAft>
              <a:buNone/>
            </a:pPr>
            <a:r>
              <a:rPr lang="es-419" sz="1250">
                <a:solidFill>
                  <a:srgbClr val="24292E"/>
                </a:solidFill>
                <a:highlight>
                  <a:srgbClr val="FFFFFF"/>
                </a:highlight>
                <a:latin typeface="Courier New"/>
                <a:ea typeface="Courier New"/>
                <a:cs typeface="Courier New"/>
                <a:sym typeface="Courier New"/>
              </a:rPr>
              <a:t>Si lo has deshabilitado intencionadamente, por favor vuelve a activarlo.&lt;/</a:t>
            </a:r>
            <a:r>
              <a:rPr lang="es-419" sz="1250">
                <a:solidFill>
                  <a:srgbClr val="63A35C"/>
                </a:solidFill>
                <a:highlight>
                  <a:srgbClr val="FFFFFF"/>
                </a:highlight>
                <a:latin typeface="Courier New"/>
                <a:ea typeface="Courier New"/>
                <a:cs typeface="Courier New"/>
                <a:sym typeface="Courier New"/>
              </a:rPr>
              <a:t>p</a:t>
            </a:r>
            <a:r>
              <a:rPr lang="es-419" sz="1250">
                <a:solidFill>
                  <a:srgbClr val="24292E"/>
                </a:solidFill>
                <a:highlight>
                  <a:srgbClr val="FFFFFF"/>
                </a:highlight>
                <a:latin typeface="Courier New"/>
                <a:ea typeface="Courier New"/>
                <a:cs typeface="Courier New"/>
                <a:sym typeface="Courier New"/>
              </a:rPr>
              <a:t>&gt;</a:t>
            </a:r>
            <a:endParaRPr sz="1250">
              <a:solidFill>
                <a:srgbClr val="24292E"/>
              </a:solidFill>
              <a:highlight>
                <a:srgbClr val="FFFFFF"/>
              </a:highlight>
              <a:latin typeface="Courier New"/>
              <a:ea typeface="Courier New"/>
              <a:cs typeface="Courier New"/>
              <a:sym typeface="Courier New"/>
            </a:endParaRPr>
          </a:p>
          <a:p>
            <a:pPr indent="0" lvl="0" marL="457200" marR="0" rtl="0" algn="l">
              <a:lnSpc>
                <a:spcPct val="115000"/>
              </a:lnSpc>
              <a:spcBef>
                <a:spcPts val="0"/>
              </a:spcBef>
              <a:spcAft>
                <a:spcPts val="0"/>
              </a:spcAft>
              <a:buNone/>
            </a:pPr>
            <a:r>
              <a:rPr lang="es-419" sz="1250">
                <a:solidFill>
                  <a:srgbClr val="24292E"/>
                </a:solidFill>
                <a:highlight>
                  <a:srgbClr val="FFFFFF"/>
                </a:highlight>
                <a:latin typeface="Courier New"/>
                <a:ea typeface="Courier New"/>
                <a:cs typeface="Courier New"/>
                <a:sym typeface="Courier New"/>
              </a:rPr>
              <a:t>&lt;/</a:t>
            </a:r>
            <a:r>
              <a:rPr lang="es-419" sz="1250">
                <a:solidFill>
                  <a:srgbClr val="63A35C"/>
                </a:solidFill>
                <a:highlight>
                  <a:srgbClr val="FFFFFF"/>
                </a:highlight>
                <a:latin typeface="Courier New"/>
                <a:ea typeface="Courier New"/>
                <a:cs typeface="Courier New"/>
                <a:sym typeface="Courier New"/>
              </a:rPr>
              <a:t>noscript</a:t>
            </a:r>
            <a:r>
              <a:rPr lang="es-419" sz="1250">
                <a:solidFill>
                  <a:srgbClr val="24292E"/>
                </a:solidFill>
                <a:highlight>
                  <a:srgbClr val="FFFFFF"/>
                </a:highlight>
                <a:latin typeface="Courier New"/>
                <a:ea typeface="Courier New"/>
                <a:cs typeface="Courier New"/>
                <a:sym typeface="Courier New"/>
              </a:rPr>
              <a:t>&gt;</a:t>
            </a:r>
            <a:endParaRPr sz="1250">
              <a:solidFill>
                <a:srgbClr val="24292E"/>
              </a:solidFill>
              <a:highlight>
                <a:srgbClr val="FFFFFF"/>
              </a:highlight>
              <a:latin typeface="Courier New"/>
              <a:ea typeface="Courier New"/>
              <a:cs typeface="Courier New"/>
              <a:sym typeface="Courier New"/>
            </a:endParaRPr>
          </a:p>
          <a:p>
            <a:pPr indent="0" lvl="0" marL="457200" marR="0" rtl="0" algn="l">
              <a:lnSpc>
                <a:spcPct val="115000"/>
              </a:lnSpc>
              <a:spcBef>
                <a:spcPts val="0"/>
              </a:spcBef>
              <a:spcAft>
                <a:spcPts val="0"/>
              </a:spcAft>
              <a:buNone/>
            </a:pPr>
            <a:r>
              <a:rPr lang="es-419" sz="1250">
                <a:solidFill>
                  <a:srgbClr val="24292E"/>
                </a:solidFill>
                <a:highlight>
                  <a:srgbClr val="FFFFFF"/>
                </a:highlight>
                <a:latin typeface="Courier New"/>
                <a:ea typeface="Courier New"/>
                <a:cs typeface="Courier New"/>
                <a:sym typeface="Courier New"/>
              </a:rPr>
              <a:t>&lt;/</a:t>
            </a:r>
            <a:r>
              <a:rPr lang="es-419" sz="1250">
                <a:solidFill>
                  <a:srgbClr val="63A35C"/>
                </a:solidFill>
                <a:highlight>
                  <a:srgbClr val="FFFFFF"/>
                </a:highlight>
                <a:latin typeface="Courier New"/>
                <a:ea typeface="Courier New"/>
                <a:cs typeface="Courier New"/>
                <a:sym typeface="Courier New"/>
              </a:rPr>
              <a:t>body</a:t>
            </a:r>
            <a:r>
              <a:rPr lang="es-419" sz="1250">
                <a:solidFill>
                  <a:srgbClr val="24292E"/>
                </a:solidFill>
                <a:highlight>
                  <a:srgbClr val="FFFFFF"/>
                </a:highlight>
                <a:latin typeface="Courier New"/>
                <a:ea typeface="Courier New"/>
                <a:cs typeface="Courier New"/>
                <a:sym typeface="Courier New"/>
              </a:rPr>
              <a:t>&gt;</a:t>
            </a:r>
            <a:endParaRPr sz="1250">
              <a:solidFill>
                <a:srgbClr val="24292E"/>
              </a:solidFill>
              <a:highlight>
                <a:srgbClr val="FFFFFF"/>
              </a:highlight>
              <a:latin typeface="Courier New"/>
              <a:ea typeface="Courier New"/>
              <a:cs typeface="Courier New"/>
              <a:sym typeface="Courier New"/>
            </a:endParaRPr>
          </a:p>
          <a:p>
            <a:pPr indent="0" lvl="0" marL="0" rtl="0" algn="ctr">
              <a:lnSpc>
                <a:spcPct val="115000"/>
              </a:lnSpc>
              <a:spcBef>
                <a:spcPts val="0"/>
              </a:spcBef>
              <a:spcAft>
                <a:spcPts val="1200"/>
              </a:spcAft>
              <a:buNone/>
            </a:pPr>
            <a:r>
              <a:rPr lang="es-419">
                <a:solidFill>
                  <a:srgbClr val="212529"/>
                </a:solidFill>
                <a:highlight>
                  <a:srgbClr val="FFFFFF"/>
                </a:highlight>
                <a:latin typeface="Helvetica Neue"/>
                <a:ea typeface="Helvetica Neue"/>
                <a:cs typeface="Helvetica Neue"/>
                <a:sym typeface="Helvetica Neue"/>
              </a:rPr>
              <a:t>La etiqueta</a:t>
            </a:r>
            <a:r>
              <a:rPr lang="es-419">
                <a:solidFill>
                  <a:srgbClr val="212529"/>
                </a:solidFill>
                <a:highlight>
                  <a:srgbClr val="FFFFFF"/>
                </a:highlight>
                <a:latin typeface="Roboto"/>
                <a:ea typeface="Roboto"/>
                <a:cs typeface="Roboto"/>
                <a:sym typeface="Roboto"/>
              </a:rPr>
              <a:t> </a:t>
            </a:r>
            <a:r>
              <a:rPr lang="es-419" sz="1250">
                <a:solidFill>
                  <a:srgbClr val="333333"/>
                </a:solidFill>
                <a:highlight>
                  <a:srgbClr val="F6F8FA"/>
                </a:highlight>
                <a:latin typeface="Courier New"/>
                <a:ea typeface="Courier New"/>
                <a:cs typeface="Courier New"/>
                <a:sym typeface="Courier New"/>
              </a:rPr>
              <a:t>&lt;noscript&gt;</a:t>
            </a:r>
            <a:r>
              <a:rPr lang="es-419">
                <a:solidFill>
                  <a:srgbClr val="212529"/>
                </a:solidFill>
                <a:highlight>
                  <a:srgbClr val="FFFFFF"/>
                </a:highlight>
                <a:latin typeface="Roboto"/>
                <a:ea typeface="Roboto"/>
                <a:cs typeface="Roboto"/>
                <a:sym typeface="Roboto"/>
              </a:rPr>
              <a:t> </a:t>
            </a:r>
            <a:r>
              <a:rPr lang="es-419">
                <a:solidFill>
                  <a:srgbClr val="212529"/>
                </a:solidFill>
                <a:highlight>
                  <a:srgbClr val="FFFFFF"/>
                </a:highlight>
                <a:latin typeface="Helvetica Neue"/>
                <a:ea typeface="Helvetica Neue"/>
                <a:cs typeface="Helvetica Neue"/>
                <a:sym typeface="Helvetica Neue"/>
              </a:rPr>
              <a:t>se debe incluir en el interior de la etiqueta</a:t>
            </a:r>
            <a:r>
              <a:rPr lang="es-419">
                <a:solidFill>
                  <a:srgbClr val="212529"/>
                </a:solidFill>
                <a:highlight>
                  <a:srgbClr val="FFFFFF"/>
                </a:highlight>
                <a:latin typeface="Roboto"/>
                <a:ea typeface="Roboto"/>
                <a:cs typeface="Roboto"/>
                <a:sym typeface="Roboto"/>
              </a:rPr>
              <a:t> </a:t>
            </a:r>
            <a:r>
              <a:rPr lang="es-419" sz="1250">
                <a:solidFill>
                  <a:srgbClr val="333333"/>
                </a:solidFill>
                <a:highlight>
                  <a:srgbClr val="F6F8FA"/>
                </a:highlight>
                <a:latin typeface="Courier New"/>
                <a:ea typeface="Courier New"/>
                <a:cs typeface="Courier New"/>
                <a:sym typeface="Courier New"/>
              </a:rPr>
              <a:t>&lt;body&gt;</a:t>
            </a:r>
            <a:r>
              <a:rPr lang="es-419">
                <a:solidFill>
                  <a:srgbClr val="212529"/>
                </a:solidFill>
                <a:highlight>
                  <a:srgbClr val="FFFFFF"/>
                </a:highlight>
                <a:latin typeface="Roboto"/>
                <a:ea typeface="Roboto"/>
                <a:cs typeface="Roboto"/>
                <a:sym typeface="Roboto"/>
              </a:rPr>
              <a:t> </a:t>
            </a:r>
            <a:r>
              <a:rPr lang="es-419">
                <a:solidFill>
                  <a:srgbClr val="212529"/>
                </a:solidFill>
                <a:highlight>
                  <a:srgbClr val="FFFFFF"/>
                </a:highlight>
                <a:latin typeface="Helvetica Neue"/>
                <a:ea typeface="Helvetica Neue"/>
                <a:cs typeface="Helvetica Neue"/>
                <a:sym typeface="Helvetica Neue"/>
              </a:rPr>
              <a:t>(normalmente se incluye al principio de</a:t>
            </a:r>
            <a:r>
              <a:rPr lang="es-419">
                <a:solidFill>
                  <a:srgbClr val="212529"/>
                </a:solidFill>
                <a:highlight>
                  <a:srgbClr val="FFFFFF"/>
                </a:highlight>
                <a:latin typeface="Roboto"/>
                <a:ea typeface="Roboto"/>
                <a:cs typeface="Roboto"/>
                <a:sym typeface="Roboto"/>
              </a:rPr>
              <a:t> </a:t>
            </a:r>
            <a:r>
              <a:rPr lang="es-419" sz="1250">
                <a:solidFill>
                  <a:srgbClr val="333333"/>
                </a:solidFill>
                <a:highlight>
                  <a:srgbClr val="F6F8FA"/>
                </a:highlight>
                <a:latin typeface="Courier New"/>
                <a:ea typeface="Courier New"/>
                <a:cs typeface="Courier New"/>
                <a:sym typeface="Courier New"/>
              </a:rPr>
              <a:t>&lt;body&gt;</a:t>
            </a:r>
            <a:r>
              <a:rPr lang="es-419">
                <a:solidFill>
                  <a:srgbClr val="212529"/>
                </a:solidFill>
                <a:highlight>
                  <a:srgbClr val="FFFFFF"/>
                </a:highlight>
                <a:latin typeface="Helvetica Neue"/>
                <a:ea typeface="Helvetica Neue"/>
                <a:cs typeface="Helvetica Neue"/>
                <a:sym typeface="Helvetica Neue"/>
              </a:rPr>
              <a:t>). El mensaje que muestra</a:t>
            </a:r>
            <a:r>
              <a:rPr lang="es-419">
                <a:solidFill>
                  <a:srgbClr val="212529"/>
                </a:solidFill>
                <a:highlight>
                  <a:srgbClr val="FFFFFF"/>
                </a:highlight>
                <a:latin typeface="Roboto"/>
                <a:ea typeface="Roboto"/>
                <a:cs typeface="Roboto"/>
                <a:sym typeface="Roboto"/>
              </a:rPr>
              <a:t> </a:t>
            </a:r>
            <a:r>
              <a:rPr lang="es-419" sz="1250">
                <a:solidFill>
                  <a:srgbClr val="333333"/>
                </a:solidFill>
                <a:highlight>
                  <a:srgbClr val="F6F8FA"/>
                </a:highlight>
                <a:latin typeface="Courier New"/>
                <a:ea typeface="Courier New"/>
                <a:cs typeface="Courier New"/>
                <a:sym typeface="Courier New"/>
              </a:rPr>
              <a:t>&lt;noscript&gt;</a:t>
            </a:r>
            <a:r>
              <a:rPr lang="es-419">
                <a:solidFill>
                  <a:srgbClr val="212529"/>
                </a:solidFill>
                <a:highlight>
                  <a:srgbClr val="FFFFFF"/>
                </a:highlight>
                <a:latin typeface="Roboto"/>
                <a:ea typeface="Roboto"/>
                <a:cs typeface="Roboto"/>
                <a:sym typeface="Roboto"/>
              </a:rPr>
              <a:t> </a:t>
            </a:r>
            <a:r>
              <a:rPr lang="es-419">
                <a:solidFill>
                  <a:srgbClr val="212529"/>
                </a:solidFill>
                <a:highlight>
                  <a:srgbClr val="FFFFFF"/>
                </a:highlight>
                <a:latin typeface="Helvetica Neue"/>
                <a:ea typeface="Helvetica Neue"/>
                <a:cs typeface="Helvetica Neue"/>
                <a:sym typeface="Helvetica Neue"/>
              </a:rPr>
              <a:t>puede incluir cualquier elemento o etiqueta XHTML.</a:t>
            </a:r>
            <a:endParaRPr>
              <a:solidFill>
                <a:srgbClr val="212529"/>
              </a:solidFill>
              <a:highlight>
                <a:srgbClr val="FFFFFF"/>
              </a:highlight>
              <a:latin typeface="Helvetica Neue"/>
              <a:ea typeface="Helvetica Neue"/>
              <a:cs typeface="Helvetica Neue"/>
              <a:sym typeface="Helvetica Neue"/>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356" name="Shape 356"/>
        <p:cNvGrpSpPr/>
        <p:nvPr/>
      </p:nvGrpSpPr>
      <p:grpSpPr>
        <a:xfrm>
          <a:off x="0" y="0"/>
          <a:ext cx="0" cy="0"/>
          <a:chOff x="0" y="0"/>
          <a:chExt cx="0" cy="0"/>
        </a:xfrm>
      </p:grpSpPr>
      <p:sp>
        <p:nvSpPr>
          <p:cNvPr id="357" name="Google Shape;357;p47"/>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DOM</a:t>
            </a:r>
            <a:endParaRPr i="1" sz="3600">
              <a:latin typeface="Anton"/>
              <a:ea typeface="Anton"/>
              <a:cs typeface="Anton"/>
              <a:sym typeface="Anton"/>
            </a:endParaRPr>
          </a:p>
        </p:txBody>
      </p:sp>
      <p:pic>
        <p:nvPicPr>
          <p:cNvPr id="358" name="Google Shape;358;p47"/>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8"/>
          <p:cNvSpPr txBox="1"/>
          <p:nvPr/>
        </p:nvSpPr>
        <p:spPr>
          <a:xfrm>
            <a:off x="880425" y="1738300"/>
            <a:ext cx="7439700" cy="2128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DOM (Document Object Model o modelo de objetos del documento) nos sirve para </a:t>
            </a:r>
            <a:r>
              <a:rPr b="1" i="0" lang="es-419" sz="2000" u="none" cap="none" strike="noStrike">
                <a:solidFill>
                  <a:schemeClr val="dk1"/>
                </a:solidFill>
                <a:highlight>
                  <a:srgbClr val="FFFFFF"/>
                </a:highlight>
                <a:latin typeface="Helvetica Neue"/>
                <a:ea typeface="Helvetica Neue"/>
                <a:cs typeface="Helvetica Neue"/>
                <a:sym typeface="Helvetica Neue"/>
              </a:rPr>
              <a:t>acceder </a:t>
            </a: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a cualquiera de los </a:t>
            </a:r>
            <a:r>
              <a:rPr b="1" i="0" lang="es-419" sz="2000" u="none" cap="none" strike="noStrike">
                <a:solidFill>
                  <a:schemeClr val="dk1"/>
                </a:solidFill>
                <a:highlight>
                  <a:srgbClr val="FFFFFF"/>
                </a:highlight>
                <a:latin typeface="Helvetica Neue"/>
                <a:ea typeface="Helvetica Neue"/>
                <a:cs typeface="Helvetica Neue"/>
                <a:sym typeface="Helvetica Neue"/>
              </a:rPr>
              <a:t>componentes </a:t>
            </a: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que hay dentro de una página. </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2000"/>
              <a:buFont typeface="Arial"/>
              <a:buNone/>
            </a:pP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Por medio del DOM podremos </a:t>
            </a:r>
            <a:r>
              <a:rPr b="1" i="0" lang="es-419" sz="2000" u="none" cap="none" strike="noStrike">
                <a:solidFill>
                  <a:schemeClr val="dk1"/>
                </a:solidFill>
                <a:highlight>
                  <a:srgbClr val="FFFFFF"/>
                </a:highlight>
                <a:latin typeface="Helvetica Neue"/>
                <a:ea typeface="Helvetica Neue"/>
                <a:cs typeface="Helvetica Neue"/>
                <a:sym typeface="Helvetica Neue"/>
              </a:rPr>
              <a:t>controlar al navegador </a:t>
            </a: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en general y a los distintos elementos que se encuentran en la página.</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p:txBody>
      </p:sp>
      <p:sp>
        <p:nvSpPr>
          <p:cNvPr id="364" name="Google Shape;364;p48"/>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DOM</a:t>
            </a:r>
            <a:endParaRPr b="0" i="1" sz="3600" u="none" cap="none" strike="noStrike">
              <a:solidFill>
                <a:srgbClr val="000000"/>
              </a:solidFill>
              <a:latin typeface="Anton"/>
              <a:ea typeface="Anton"/>
              <a:cs typeface="Anton"/>
              <a:sym typeface="Anton"/>
            </a:endParaRPr>
          </a:p>
        </p:txBody>
      </p:sp>
      <p:pic>
        <p:nvPicPr>
          <p:cNvPr id="365" name="Google Shape;365;p48"/>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9"/>
          <p:cNvSpPr txBox="1"/>
          <p:nvPr/>
        </p:nvSpPr>
        <p:spPr>
          <a:xfrm>
            <a:off x="1738950" y="1044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DOM COMO METÁFORA</a:t>
            </a:r>
            <a:endParaRPr i="1" sz="3600">
              <a:latin typeface="Anton"/>
              <a:ea typeface="Anton"/>
              <a:cs typeface="Anton"/>
              <a:sym typeface="Anton"/>
            </a:endParaRPr>
          </a:p>
        </p:txBody>
      </p:sp>
      <p:pic>
        <p:nvPicPr>
          <p:cNvPr id="371" name="Google Shape;371;p49"/>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72" name="Google Shape;372;p49"/>
          <p:cNvPicPr preferRelativeResize="0"/>
          <p:nvPr/>
        </p:nvPicPr>
        <p:blipFill>
          <a:blip r:embed="rId4">
            <a:alphaModFix/>
          </a:blip>
          <a:stretch>
            <a:fillRect/>
          </a:stretch>
        </p:blipFill>
        <p:spPr>
          <a:xfrm>
            <a:off x="1800996" y="809362"/>
            <a:ext cx="5542026" cy="3524776"/>
          </a:xfrm>
          <a:prstGeom prst="rect">
            <a:avLst/>
          </a:prstGeom>
          <a:noFill/>
          <a:ln>
            <a:noFill/>
          </a:ln>
        </p:spPr>
      </p:pic>
      <p:sp>
        <p:nvSpPr>
          <p:cNvPr id="373" name="Google Shape;373;p49"/>
          <p:cNvSpPr txBox="1"/>
          <p:nvPr/>
        </p:nvSpPr>
        <p:spPr>
          <a:xfrm>
            <a:off x="852150" y="4505813"/>
            <a:ext cx="7439700" cy="527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a:solidFill>
                  <a:srgbClr val="000000"/>
                </a:solidFill>
                <a:highlight>
                  <a:srgbClr val="E0FF00"/>
                </a:highlight>
                <a:latin typeface="Helvetica Neue"/>
                <a:ea typeface="Helvetica Neue"/>
                <a:cs typeface="Helvetica Neue"/>
                <a:sym typeface="Helvetica Neue"/>
              </a:rPr>
              <a:t>Ilustradora: </a:t>
            </a:r>
            <a:r>
              <a:rPr b="1" lang="es-419" u="sng">
                <a:solidFill>
                  <a:srgbClr val="0097A7"/>
                </a:solidFill>
                <a:highlight>
                  <a:srgbClr val="E0FF00"/>
                </a:highlight>
                <a:latin typeface="Helvetica Neue"/>
                <a:ea typeface="Helvetica Neue"/>
                <a:cs typeface="Helvetica Neue"/>
                <a:sym typeface="Helvetica Neue"/>
                <a:hlinkClick r:id="rId5">
                  <a:extLst>
                    <a:ext uri="{A12FA001-AC4F-418D-AE19-62706E023703}">
                      <ahyp:hlinkClr val="tx"/>
                    </a:ext>
                  </a:extLst>
                </a:hlinkClick>
              </a:rPr>
              <a:t>Maggie Appleton</a:t>
            </a:r>
            <a:r>
              <a:rPr b="1" lang="es-419">
                <a:solidFill>
                  <a:srgbClr val="000000"/>
                </a:solidFill>
                <a:highlight>
                  <a:srgbClr val="E0FF00"/>
                </a:highlight>
                <a:latin typeface="Helvetica Neue"/>
                <a:ea typeface="Helvetica Neue"/>
                <a:cs typeface="Helvetica Neue"/>
                <a:sym typeface="Helvetica Neue"/>
              </a:rPr>
              <a:t> @ Woman of React 2020</a:t>
            </a:r>
            <a:endParaRPr b="1">
              <a:solidFill>
                <a:srgbClr val="000000"/>
              </a:solidFill>
              <a:highlight>
                <a:srgbClr val="E0FF00"/>
              </a:highlight>
              <a:latin typeface="Helvetica Neue"/>
              <a:ea typeface="Helvetica Neue"/>
              <a:cs typeface="Helvetica Neue"/>
              <a:sym typeface="Helvetica Neue"/>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0"/>
          <p:cNvSpPr/>
          <p:nvPr/>
        </p:nvSpPr>
        <p:spPr>
          <a:xfrm>
            <a:off x="80450" y="827150"/>
            <a:ext cx="9144000" cy="4295700"/>
          </a:xfrm>
          <a:prstGeom prst="rect">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9" name="Google Shape;379;p50"/>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80" name="Google Shape;380;p50"/>
          <p:cNvPicPr preferRelativeResize="0"/>
          <p:nvPr/>
        </p:nvPicPr>
        <p:blipFill>
          <a:blip r:embed="rId4">
            <a:alphaModFix/>
          </a:blip>
          <a:stretch>
            <a:fillRect/>
          </a:stretch>
        </p:blipFill>
        <p:spPr>
          <a:xfrm>
            <a:off x="525038" y="898575"/>
            <a:ext cx="8254826" cy="4152825"/>
          </a:xfrm>
          <a:prstGeom prst="rect">
            <a:avLst/>
          </a:prstGeom>
          <a:noFill/>
          <a:ln cap="flat" cmpd="sng" w="9525">
            <a:solidFill>
              <a:srgbClr val="000000"/>
            </a:solidFill>
            <a:prstDash val="solid"/>
            <a:round/>
            <a:headEnd len="sm" w="sm" type="none"/>
            <a:tailEnd len="sm" w="sm" type="none"/>
          </a:ln>
        </p:spPr>
      </p:pic>
      <p:sp>
        <p:nvSpPr>
          <p:cNvPr id="381" name="Google Shape;381;p50"/>
          <p:cNvSpPr txBox="1"/>
          <p:nvPr/>
        </p:nvSpPr>
        <p:spPr>
          <a:xfrm>
            <a:off x="2544150" y="203800"/>
            <a:ext cx="4055700" cy="556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i="1" lang="es-419" sz="3400">
                <a:solidFill>
                  <a:schemeClr val="dk1"/>
                </a:solidFill>
                <a:latin typeface="Anton"/>
                <a:ea typeface="Anton"/>
                <a:cs typeface="Anton"/>
                <a:sym typeface="Anton"/>
              </a:rPr>
              <a:t>JERARQUÍA </a:t>
            </a:r>
            <a:r>
              <a:rPr i="1" lang="es-419" sz="3400">
                <a:latin typeface="Anton"/>
                <a:ea typeface="Anton"/>
                <a:cs typeface="Anton"/>
                <a:sym typeface="Anton"/>
              </a:rPr>
              <a:t>DEL DOM</a:t>
            </a:r>
            <a:endParaRPr b="1" sz="1200">
              <a:highlight>
                <a:srgbClr val="E0FF00"/>
              </a:highlight>
              <a:latin typeface="Helvetica Neue"/>
              <a:ea typeface="Helvetica Neue"/>
              <a:cs typeface="Helvetica Neue"/>
              <a:sym typeface="Helvetica Neue"/>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51"/>
          <p:cNvSpPr txBox="1"/>
          <p:nvPr/>
        </p:nvSpPr>
        <p:spPr>
          <a:xfrm>
            <a:off x="852150" y="4500275"/>
            <a:ext cx="7439700" cy="527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a:latin typeface="Helvetica Neue"/>
                <a:ea typeface="Helvetica Neue"/>
                <a:cs typeface="Helvetica Neue"/>
                <a:sym typeface="Helvetica Neue"/>
              </a:rPr>
              <a:t>Fuente:</a:t>
            </a:r>
            <a:r>
              <a:rPr lang="es-419">
                <a:latin typeface="Helvetica Neue Light"/>
                <a:ea typeface="Helvetica Neue Light"/>
                <a:cs typeface="Helvetica Neue Light"/>
                <a:sym typeface="Helvetica Neue Light"/>
              </a:rPr>
              <a:t> </a:t>
            </a:r>
            <a:r>
              <a:rPr lang="es-419" sz="1600" u="sng">
                <a:solidFill>
                  <a:schemeClr val="hlink"/>
                </a:solidFill>
                <a:latin typeface="Helvetica Neue Light"/>
                <a:ea typeface="Helvetica Neue Light"/>
                <a:cs typeface="Helvetica Neue Light"/>
                <a:sym typeface="Helvetica Neue Light"/>
                <a:hlinkClick r:id="rId3"/>
              </a:rPr>
              <a:t>https://developer.mozilla.org/es/docs/Web/API</a:t>
            </a:r>
            <a:endParaRPr sz="2500">
              <a:solidFill>
                <a:schemeClr val="dk1"/>
              </a:solidFill>
              <a:latin typeface="Helvetica Neue Light"/>
              <a:ea typeface="Helvetica Neue Light"/>
              <a:cs typeface="Helvetica Neue Light"/>
              <a:sym typeface="Helvetica Neue Light"/>
            </a:endParaRPr>
          </a:p>
        </p:txBody>
      </p:sp>
      <p:sp>
        <p:nvSpPr>
          <p:cNvPr id="387" name="Google Shape;387;p51"/>
          <p:cNvSpPr txBox="1"/>
          <p:nvPr/>
        </p:nvSpPr>
        <p:spPr>
          <a:xfrm>
            <a:off x="1738950" y="225375"/>
            <a:ext cx="5666100" cy="68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400">
                <a:latin typeface="Anton"/>
                <a:ea typeface="Anton"/>
                <a:cs typeface="Anton"/>
                <a:sym typeface="Anton"/>
              </a:rPr>
              <a:t>UN MUNDO DE API’S</a:t>
            </a:r>
            <a:endParaRPr i="1" sz="3400">
              <a:latin typeface="Anton"/>
              <a:ea typeface="Anton"/>
              <a:cs typeface="Anton"/>
              <a:sym typeface="Anton"/>
            </a:endParaRPr>
          </a:p>
        </p:txBody>
      </p:sp>
      <p:pic>
        <p:nvPicPr>
          <p:cNvPr id="388" name="Google Shape;388;p51"/>
          <p:cNvPicPr preferRelativeResize="0"/>
          <p:nvPr/>
        </p:nvPicPr>
        <p:blipFill>
          <a:blip r:embed="rId4">
            <a:alphaModFix/>
          </a:blip>
          <a:stretch>
            <a:fillRect/>
          </a:stretch>
        </p:blipFill>
        <p:spPr>
          <a:xfrm>
            <a:off x="7567925" y="4659625"/>
            <a:ext cx="1186526" cy="330675"/>
          </a:xfrm>
          <a:prstGeom prst="rect">
            <a:avLst/>
          </a:prstGeom>
          <a:noFill/>
          <a:ln>
            <a:noFill/>
          </a:ln>
        </p:spPr>
      </p:pic>
      <p:sp>
        <p:nvSpPr>
          <p:cNvPr id="389" name="Google Shape;389;p51"/>
          <p:cNvSpPr txBox="1"/>
          <p:nvPr/>
        </p:nvSpPr>
        <p:spPr>
          <a:xfrm>
            <a:off x="368550" y="976225"/>
            <a:ext cx="8406900" cy="1903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Siempre es recomendable </a:t>
            </a:r>
            <a:r>
              <a:rPr b="1" lang="es-419" sz="2000">
                <a:solidFill>
                  <a:schemeClr val="dk1"/>
                </a:solidFill>
                <a:highlight>
                  <a:srgbClr val="FFFFFF"/>
                </a:highlight>
                <a:latin typeface="Helvetica Neue"/>
                <a:ea typeface="Helvetica Neue"/>
                <a:cs typeface="Helvetica Neue"/>
                <a:sym typeface="Helvetica Neue"/>
              </a:rPr>
              <a:t>avanzar con criterio</a:t>
            </a:r>
            <a:r>
              <a:rPr lang="es-419" sz="2000">
                <a:solidFill>
                  <a:schemeClr val="dk1"/>
                </a:solidFill>
                <a:highlight>
                  <a:srgbClr val="FFFFFF"/>
                </a:highlight>
                <a:latin typeface="Helvetica Neue Light"/>
                <a:ea typeface="Helvetica Neue Light"/>
                <a:cs typeface="Helvetica Neue Light"/>
                <a:sym typeface="Helvetica Neue Light"/>
              </a:rPr>
              <a:t> y ver qué funcionalidades usamos del </a:t>
            </a:r>
            <a:r>
              <a:rPr b="1" lang="es-419" sz="2000">
                <a:solidFill>
                  <a:schemeClr val="dk1"/>
                </a:solidFill>
                <a:highlight>
                  <a:srgbClr val="FFFFFF"/>
                </a:highlight>
                <a:latin typeface="Helvetica Neue"/>
                <a:ea typeface="Helvetica Neue"/>
                <a:cs typeface="Helvetica Neue"/>
                <a:sym typeface="Helvetica Neue"/>
              </a:rPr>
              <a:t>Navegador</a:t>
            </a:r>
            <a:r>
              <a:rPr lang="es-419" sz="2000">
                <a:solidFill>
                  <a:schemeClr val="dk1"/>
                </a:solidFill>
                <a:highlight>
                  <a:srgbClr val="FFFFFF"/>
                </a:highlight>
                <a:latin typeface="Helvetica Neue Light"/>
                <a:ea typeface="Helvetica Neue Light"/>
                <a:cs typeface="Helvetica Neue Light"/>
                <a:sym typeface="Helvetica Neue Light"/>
              </a:rPr>
              <a:t>, ya que hay centenas de API’s, pero: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1200">
              <a:solidFill>
                <a:schemeClr val="dk1"/>
              </a:solidFill>
              <a:highlight>
                <a:srgbClr val="FFFFFF"/>
              </a:highlight>
              <a:latin typeface="Helvetica Neue Light"/>
              <a:ea typeface="Helvetica Neue Light"/>
              <a:cs typeface="Helvetica Neue Light"/>
              <a:sym typeface="Helvetica Neue Light"/>
            </a:endParaRPr>
          </a:p>
          <a:p>
            <a:pPr indent="-355600" lvl="0" marL="1371600" rtl="0" algn="l">
              <a:lnSpc>
                <a:spcPct val="115000"/>
              </a:lnSpc>
              <a:spcBef>
                <a:spcPts val="0"/>
              </a:spcBef>
              <a:spcAft>
                <a:spcPts val="0"/>
              </a:spcAft>
              <a:buClr>
                <a:srgbClr val="3CEFAB"/>
              </a:buClr>
              <a:buSzPts val="2000"/>
              <a:buFont typeface="Helvetica Neue Light"/>
              <a:buChar char="●"/>
            </a:pPr>
            <a:r>
              <a:rPr lang="es-419" sz="2000">
                <a:solidFill>
                  <a:schemeClr val="dk1"/>
                </a:solidFill>
                <a:highlight>
                  <a:srgbClr val="FFFFFF"/>
                </a:highlight>
                <a:latin typeface="Helvetica Neue Light"/>
                <a:ea typeface="Helvetica Neue Light"/>
                <a:cs typeface="Helvetica Neue Light"/>
                <a:sym typeface="Helvetica Neue Light"/>
              </a:rPr>
              <a:t>No todas están listas para </a:t>
            </a:r>
            <a:r>
              <a:rPr b="1" lang="es-419" sz="2000">
                <a:solidFill>
                  <a:schemeClr val="dk1"/>
                </a:solidFill>
                <a:highlight>
                  <a:srgbClr val="FFFFFF"/>
                </a:highlight>
                <a:latin typeface="Helvetica Neue"/>
                <a:ea typeface="Helvetica Neue"/>
                <a:cs typeface="Helvetica Neue"/>
                <a:sym typeface="Helvetica Neue"/>
              </a:rPr>
              <a:t>producción.</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1371600" rtl="0" algn="l">
              <a:lnSpc>
                <a:spcPct val="115000"/>
              </a:lnSpc>
              <a:spcBef>
                <a:spcPts val="0"/>
              </a:spcBef>
              <a:spcAft>
                <a:spcPts val="0"/>
              </a:spcAft>
              <a:buClr>
                <a:srgbClr val="3CEFAB"/>
              </a:buClr>
              <a:buSzPts val="2000"/>
              <a:buFont typeface="Helvetica Neue Light"/>
              <a:buChar char="●"/>
            </a:pPr>
            <a:r>
              <a:rPr lang="es-419" sz="2000">
                <a:solidFill>
                  <a:schemeClr val="dk1"/>
                </a:solidFill>
                <a:highlight>
                  <a:srgbClr val="FFFFFF"/>
                </a:highlight>
                <a:latin typeface="Helvetica Neue Light"/>
                <a:ea typeface="Helvetica Neue Light"/>
                <a:cs typeface="Helvetica Neue Light"/>
                <a:sym typeface="Helvetica Neue Light"/>
              </a:rPr>
              <a:t>No todas tienen soporte en todos los navegadores.</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grpSp>
        <p:nvGrpSpPr>
          <p:cNvPr id="390" name="Google Shape;390;p51"/>
          <p:cNvGrpSpPr/>
          <p:nvPr/>
        </p:nvGrpSpPr>
        <p:grpSpPr>
          <a:xfrm>
            <a:off x="1738950" y="2946875"/>
            <a:ext cx="5666100" cy="1221400"/>
            <a:chOff x="1738950" y="2812575"/>
            <a:chExt cx="5666100" cy="1221400"/>
          </a:xfrm>
        </p:grpSpPr>
        <p:pic>
          <p:nvPicPr>
            <p:cNvPr id="391" name="Google Shape;391;p51"/>
            <p:cNvPicPr preferRelativeResize="0"/>
            <p:nvPr/>
          </p:nvPicPr>
          <p:blipFill rotWithShape="1">
            <a:blip r:embed="rId5">
              <a:alphaModFix/>
            </a:blip>
            <a:srcRect b="0" l="0" r="0" t="39087"/>
            <a:stretch/>
          </p:blipFill>
          <p:spPr>
            <a:xfrm>
              <a:off x="1738950" y="2812575"/>
              <a:ext cx="5666100" cy="527100"/>
            </a:xfrm>
            <a:prstGeom prst="rect">
              <a:avLst/>
            </a:prstGeom>
            <a:noFill/>
            <a:ln>
              <a:noFill/>
            </a:ln>
          </p:spPr>
        </p:pic>
        <p:pic>
          <p:nvPicPr>
            <p:cNvPr id="392" name="Google Shape;392;p51"/>
            <p:cNvPicPr preferRelativeResize="0"/>
            <p:nvPr/>
          </p:nvPicPr>
          <p:blipFill>
            <a:blip r:embed="rId6">
              <a:alphaModFix/>
            </a:blip>
            <a:stretch>
              <a:fillRect/>
            </a:stretch>
          </p:blipFill>
          <p:spPr>
            <a:xfrm>
              <a:off x="1792950" y="3446175"/>
              <a:ext cx="5551478" cy="587800"/>
            </a:xfrm>
            <a:prstGeom prst="rect">
              <a:avLst/>
            </a:prstGeom>
            <a:noFill/>
            <a:ln>
              <a:noFill/>
            </a:ln>
          </p:spPr>
        </p:pic>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52"/>
          <p:cNvSpPr txBox="1"/>
          <p:nvPr/>
        </p:nvSpPr>
        <p:spPr>
          <a:xfrm>
            <a:off x="4526261" y="3556150"/>
            <a:ext cx="4576500" cy="5271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i="0" lang="es-419" sz="1400" u="none" cap="none" strike="noStrike">
                <a:solidFill>
                  <a:srgbClr val="000000"/>
                </a:solidFill>
                <a:latin typeface="Helvetica Neue"/>
                <a:ea typeface="Helvetica Neue"/>
                <a:cs typeface="Helvetica Neue"/>
                <a:sym typeface="Helvetica Neue"/>
              </a:rPr>
              <a:t>Fuente:</a:t>
            </a:r>
            <a:r>
              <a:rPr b="0" i="0" lang="es-419" sz="1400" u="none" cap="none" strike="noStrike">
                <a:solidFill>
                  <a:srgbClr val="000000"/>
                </a:solidFill>
                <a:latin typeface="Helvetica Neue Light"/>
                <a:ea typeface="Helvetica Neue Light"/>
                <a:cs typeface="Helvetica Neue Light"/>
                <a:sym typeface="Helvetica Neue Light"/>
              </a:rPr>
              <a:t> </a:t>
            </a:r>
            <a:r>
              <a:rPr b="0" i="0" lang="es-419" sz="1400" u="sng" cap="none" strike="noStrike">
                <a:solidFill>
                  <a:schemeClr val="hlink"/>
                </a:solidFill>
                <a:latin typeface="Helvetica Neue Light"/>
                <a:ea typeface="Helvetica Neue Light"/>
                <a:cs typeface="Helvetica Neue Light"/>
                <a:sym typeface="Helvetica Neue Light"/>
                <a:hlinkClick r:id="rId3"/>
              </a:rPr>
              <a:t>https://developer.mozilla.org/es/docs/Web/API</a:t>
            </a:r>
            <a:endParaRPr b="0" i="0" sz="1400" u="none" cap="none" strike="noStrike">
              <a:solidFill>
                <a:schemeClr val="dk1"/>
              </a:solidFill>
              <a:latin typeface="Helvetica Neue Light"/>
              <a:ea typeface="Helvetica Neue Light"/>
              <a:cs typeface="Helvetica Neue Light"/>
              <a:sym typeface="Helvetica Neue Light"/>
            </a:endParaRPr>
          </a:p>
        </p:txBody>
      </p:sp>
      <p:pic>
        <p:nvPicPr>
          <p:cNvPr id="398" name="Google Shape;398;p52"/>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
        <p:nvSpPr>
          <p:cNvPr id="399" name="Google Shape;399;p52"/>
          <p:cNvSpPr txBox="1"/>
          <p:nvPr/>
        </p:nvSpPr>
        <p:spPr>
          <a:xfrm>
            <a:off x="7961675" y="3184675"/>
            <a:ext cx="7279200" cy="84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52"/>
          <p:cNvSpPr txBox="1"/>
          <p:nvPr/>
        </p:nvSpPr>
        <p:spPr>
          <a:xfrm>
            <a:off x="455699" y="1233899"/>
            <a:ext cx="4070700" cy="3756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000"/>
              <a:buFont typeface="Arial"/>
              <a:buNone/>
            </a:pP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Todo depende del </a:t>
            </a:r>
            <a:r>
              <a:rPr b="1" i="0" lang="es-419" sz="2000" u="none" cap="none" strike="noStrike">
                <a:solidFill>
                  <a:schemeClr val="dk1"/>
                </a:solidFill>
                <a:highlight>
                  <a:srgbClr val="FFFFFF"/>
                </a:highlight>
                <a:latin typeface="Helvetica Neue"/>
                <a:ea typeface="Helvetica Neue"/>
                <a:cs typeface="Helvetica Neue"/>
                <a:sym typeface="Helvetica Neue"/>
              </a:rPr>
              <a:t>contexto</a:t>
            </a: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 del trabajo y el </a:t>
            </a:r>
            <a:r>
              <a:rPr b="1" i="0" lang="es-419" sz="2000" u="none" cap="none" strike="noStrike">
                <a:solidFill>
                  <a:schemeClr val="dk1"/>
                </a:solidFill>
                <a:highlight>
                  <a:srgbClr val="FFFFFF"/>
                </a:highlight>
                <a:latin typeface="Helvetica Neue"/>
                <a:ea typeface="Helvetica Neue"/>
                <a:cs typeface="Helvetica Neue"/>
                <a:sym typeface="Helvetica Neue"/>
              </a:rPr>
              <a:t>target</a:t>
            </a: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 de usuarios / plataformas.</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0" lvl="0" marL="457200" marR="0" rtl="0" algn="ctr">
              <a:lnSpc>
                <a:spcPct val="115000"/>
              </a:lnSpc>
              <a:spcBef>
                <a:spcPts val="0"/>
              </a:spcBef>
              <a:spcAft>
                <a:spcPts val="0"/>
              </a:spcAft>
              <a:buClr>
                <a:srgbClr val="000000"/>
              </a:buClr>
              <a:buSzPts val="2000"/>
              <a:buFont typeface="Arial"/>
              <a:buNone/>
            </a:pPr>
            <a:r>
              <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Clr>
                <a:srgbClr val="000000"/>
              </a:buClr>
              <a:buSzPts val="2000"/>
              <a:buFont typeface="Arial"/>
              <a:buNone/>
            </a:pP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Puedo emocionarme para luego enterarme que algunos usuarios no pueden utilizar la experiencia.</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Clr>
                <a:srgbClr val="000000"/>
              </a:buClr>
              <a:buSzPts val="2000"/>
              <a:buFont typeface="Arial"/>
              <a:buNone/>
            </a:pPr>
            <a:r>
              <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None/>
            </a:pPr>
            <a:r>
              <a:rPr b="0" i="0" lang="es-419" sz="1600" u="none" cap="none" strike="noStrike">
                <a:solidFill>
                  <a:schemeClr val="dk1"/>
                </a:solidFill>
                <a:highlight>
                  <a:srgbClr val="FFFFFF"/>
                </a:highlight>
                <a:latin typeface="Helvetica Neue Light"/>
                <a:ea typeface="Helvetica Neue Light"/>
                <a:cs typeface="Helvetica Neue Light"/>
                <a:sym typeface="Helvetica Neue Light"/>
              </a:rPr>
              <a:t>Sugerencia:</a:t>
            </a:r>
            <a:r>
              <a:rPr lang="es-419" sz="1600" u="none">
                <a:solidFill>
                  <a:schemeClr val="dk1"/>
                </a:solidFill>
                <a:highlight>
                  <a:srgbClr val="FFFFFF"/>
                </a:highlight>
                <a:latin typeface="Helvetica Neue Light"/>
                <a:ea typeface="Helvetica Neue Light"/>
                <a:cs typeface="Helvetica Neue Light"/>
                <a:sym typeface="Helvetica Neue Light"/>
              </a:rPr>
              <a:t> </a:t>
            </a:r>
            <a:r>
              <a:rPr b="0" i="0" lang="es-419" sz="1600" u="sng" cap="none" strike="noStrike">
                <a:solidFill>
                  <a:schemeClr val="hlink"/>
                </a:solidFill>
                <a:highlight>
                  <a:srgbClr val="FFFFFF"/>
                </a:highlight>
                <a:latin typeface="Helvetica Neue Light"/>
                <a:ea typeface="Helvetica Neue Light"/>
                <a:cs typeface="Helvetica Neue Light"/>
                <a:sym typeface="Helvetica Neue Light"/>
                <a:hlinkClick r:id="rId5"/>
              </a:rPr>
              <a:t>https://caniuse.com</a:t>
            </a:r>
            <a:endParaRPr b="0" i="0" sz="1600" u="sng" cap="none" strike="noStrike">
              <a:solidFill>
                <a:schemeClr val="dk1"/>
              </a:solidFill>
              <a:highlight>
                <a:srgbClr val="FFFFFF"/>
              </a:highlight>
              <a:latin typeface="Helvetica Neue Light"/>
              <a:ea typeface="Helvetica Neue Light"/>
              <a:cs typeface="Helvetica Neue Light"/>
              <a:sym typeface="Helvetica Neue Light"/>
              <a:hlinkClick r:id="rId6">
                <a:extLst>
                  <a:ext uri="{A12FA001-AC4F-418D-AE19-62706E023703}">
                    <ahyp:hlinkClr val="tx"/>
                  </a:ext>
                </a:extLst>
              </a:hlinkClick>
            </a:endParaRPr>
          </a:p>
          <a:p>
            <a:pPr indent="0" lvl="0" marL="0" marR="0" rtl="0" algn="l">
              <a:lnSpc>
                <a:spcPct val="115000"/>
              </a:lnSpc>
              <a:spcBef>
                <a:spcPts val="0"/>
              </a:spcBef>
              <a:spcAft>
                <a:spcPts val="0"/>
              </a:spcAft>
              <a:buNone/>
            </a:pPr>
            <a:r>
              <a:rPr b="0" i="0" lang="es-419" sz="1600" u="none" cap="none" strike="noStrike">
                <a:solidFill>
                  <a:schemeClr val="dk1"/>
                </a:solidFill>
                <a:highlight>
                  <a:srgbClr val="FFFFFF"/>
                </a:highlight>
                <a:latin typeface="Helvetica Neue Light"/>
                <a:ea typeface="Helvetica Neue Light"/>
                <a:cs typeface="Helvetica Neue Light"/>
                <a:sym typeface="Helvetica Neue Light"/>
              </a:rPr>
              <a:t>Intenta chequear si puedes utilizar ES6 en cualquier navegador</a:t>
            </a:r>
            <a:endParaRPr b="0" i="0" sz="1600" u="none" cap="none" strike="noStrike">
              <a:solidFill>
                <a:schemeClr val="dk1"/>
              </a:solidFill>
              <a:highlight>
                <a:srgbClr val="FFFFFF"/>
              </a:highlight>
              <a:latin typeface="Helvetica Neue Light"/>
              <a:ea typeface="Helvetica Neue Light"/>
              <a:cs typeface="Helvetica Neue Light"/>
              <a:sym typeface="Helvetica Neue Light"/>
            </a:endParaRPr>
          </a:p>
        </p:txBody>
      </p:sp>
      <p:pic>
        <p:nvPicPr>
          <p:cNvPr id="401" name="Google Shape;401;p52"/>
          <p:cNvPicPr preferRelativeResize="0"/>
          <p:nvPr/>
        </p:nvPicPr>
        <p:blipFill rotWithShape="1">
          <a:blip r:embed="rId7">
            <a:alphaModFix/>
          </a:blip>
          <a:srcRect b="0" l="0" r="0" t="0"/>
          <a:stretch/>
        </p:blipFill>
        <p:spPr>
          <a:xfrm>
            <a:off x="4807300" y="1560812"/>
            <a:ext cx="4014298" cy="2021867"/>
          </a:xfrm>
          <a:prstGeom prst="rect">
            <a:avLst/>
          </a:prstGeom>
          <a:noFill/>
          <a:ln>
            <a:noFill/>
          </a:ln>
        </p:spPr>
      </p:pic>
      <p:sp>
        <p:nvSpPr>
          <p:cNvPr id="402" name="Google Shape;402;p52"/>
          <p:cNvSpPr/>
          <p:nvPr/>
        </p:nvSpPr>
        <p:spPr>
          <a:xfrm>
            <a:off x="5692600" y="1165400"/>
            <a:ext cx="481800" cy="18939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52"/>
          <p:cNvSpPr txBox="1"/>
          <p:nvPr/>
        </p:nvSpPr>
        <p:spPr>
          <a:xfrm>
            <a:off x="1738950" y="216575"/>
            <a:ext cx="5666100" cy="77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UN MUNDO DE API’S</a:t>
            </a:r>
            <a:endParaRPr b="0" i="1" sz="3600" u="none" cap="none" strike="noStrike">
              <a:solidFill>
                <a:srgbClr val="000000"/>
              </a:solidFill>
              <a:latin typeface="Anton"/>
              <a:ea typeface="Anton"/>
              <a:cs typeface="Anton"/>
              <a:sym typeface="Anton"/>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407" name="Shape 407"/>
        <p:cNvGrpSpPr/>
        <p:nvPr/>
      </p:nvGrpSpPr>
      <p:grpSpPr>
        <a:xfrm>
          <a:off x="0" y="0"/>
          <a:ext cx="0" cy="0"/>
          <a:chOff x="0" y="0"/>
          <a:chExt cx="0" cy="0"/>
        </a:xfrm>
      </p:grpSpPr>
      <p:sp>
        <p:nvSpPr>
          <p:cNvPr id="408" name="Google Shape;408;p53"/>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CSS</a:t>
            </a:r>
            <a:endParaRPr i="1" sz="3600">
              <a:latin typeface="Anton"/>
              <a:ea typeface="Anton"/>
              <a:cs typeface="Anton"/>
              <a:sym typeface="Anton"/>
            </a:endParaRPr>
          </a:p>
        </p:txBody>
      </p:sp>
      <p:pic>
        <p:nvPicPr>
          <p:cNvPr id="409" name="Google Shape;409;p53"/>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54"/>
          <p:cNvSpPr txBox="1"/>
          <p:nvPr/>
        </p:nvSpPr>
        <p:spPr>
          <a:xfrm>
            <a:off x="4572000" y="1329500"/>
            <a:ext cx="4514400" cy="276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CSS (cascading style sheets - hojas de estilo en cascada) es un lenguaje de diseño gráfico con el cual podremos </a:t>
            </a:r>
            <a:r>
              <a:rPr b="1" lang="es-419" sz="2000">
                <a:solidFill>
                  <a:schemeClr val="dk1"/>
                </a:solidFill>
                <a:highlight>
                  <a:srgbClr val="FFFFFF"/>
                </a:highlight>
                <a:latin typeface="Helvetica Neue"/>
                <a:ea typeface="Helvetica Neue"/>
                <a:cs typeface="Helvetica Neue"/>
                <a:sym typeface="Helvetica Neue"/>
              </a:rPr>
              <a:t>dar estilos </a:t>
            </a:r>
            <a:r>
              <a:rPr lang="es-419" sz="2000">
                <a:solidFill>
                  <a:schemeClr val="dk1"/>
                </a:solidFill>
                <a:highlight>
                  <a:srgbClr val="FFFFFF"/>
                </a:highlight>
                <a:latin typeface="Helvetica Neue Light"/>
                <a:ea typeface="Helvetica Neue Light"/>
                <a:cs typeface="Helvetica Neue Light"/>
                <a:sym typeface="Helvetica Neue Light"/>
              </a:rPr>
              <a:t>(diseño, colores, márgenes) a nuestras webs desarrolladas con HTML. </a:t>
            </a:r>
            <a:r>
              <a:rPr lang="es-419" sz="2000">
                <a:solidFill>
                  <a:schemeClr val="dk1"/>
                </a:solidFill>
                <a:highlight>
                  <a:schemeClr val="lt1"/>
                </a:highlight>
                <a:latin typeface="Helvetica Neue Light"/>
                <a:ea typeface="Helvetica Neue Light"/>
                <a:cs typeface="Helvetica Neue Light"/>
                <a:sym typeface="Helvetica Neue Light"/>
              </a:rPr>
              <a:t>Veremos la sintaxis básica de CSS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415" name="Google Shape;415;p54"/>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16" name="Google Shape;416;p54"/>
          <p:cNvPicPr preferRelativeResize="0"/>
          <p:nvPr/>
        </p:nvPicPr>
        <p:blipFill>
          <a:blip r:embed="rId4">
            <a:alphaModFix/>
          </a:blip>
          <a:stretch>
            <a:fillRect/>
          </a:stretch>
        </p:blipFill>
        <p:spPr>
          <a:xfrm>
            <a:off x="140000" y="957050"/>
            <a:ext cx="4324801" cy="3229401"/>
          </a:xfrm>
          <a:prstGeom prst="rect">
            <a:avLst/>
          </a:prstGeom>
          <a:noFill/>
          <a:ln>
            <a:noFill/>
          </a:ln>
        </p:spPr>
      </p:pic>
      <p:sp>
        <p:nvSpPr>
          <p:cNvPr id="417" name="Google Shape;417;p54"/>
          <p:cNvSpPr txBox="1"/>
          <p:nvPr/>
        </p:nvSpPr>
        <p:spPr>
          <a:xfrm>
            <a:off x="490100" y="4090100"/>
            <a:ext cx="1186500" cy="52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419" sz="1600">
                <a:solidFill>
                  <a:schemeClr val="dk1"/>
                </a:solidFill>
                <a:highlight>
                  <a:srgbClr val="E0FF00"/>
                </a:highlight>
                <a:latin typeface="Helvetica Neue"/>
                <a:ea typeface="Helvetica Neue"/>
                <a:cs typeface="Helvetica Neue"/>
                <a:sym typeface="Helvetica Neue"/>
              </a:rPr>
              <a:t>Con CSS.</a:t>
            </a:r>
            <a:r>
              <a:rPr b="1" lang="es-419" sz="1600">
                <a:solidFill>
                  <a:schemeClr val="dk1"/>
                </a:solidFill>
                <a:highlight>
                  <a:schemeClr val="lt1"/>
                </a:highlight>
                <a:latin typeface="Helvetica Neue"/>
                <a:ea typeface="Helvetica Neue"/>
                <a:cs typeface="Helvetica Neue"/>
                <a:sym typeface="Helvetica Neue"/>
              </a:rPr>
              <a:t>	</a:t>
            </a:r>
            <a:r>
              <a:rPr i="1" lang="es-419" sz="1600">
                <a:solidFill>
                  <a:schemeClr val="dk1"/>
                </a:solidFill>
                <a:highlight>
                  <a:schemeClr val="lt1"/>
                </a:highlight>
                <a:latin typeface="Helvetica Neue Light"/>
                <a:ea typeface="Helvetica Neue Light"/>
                <a:cs typeface="Helvetica Neue Light"/>
                <a:sym typeface="Helvetica Neue Light"/>
              </a:rPr>
              <a:t>			</a:t>
            </a:r>
            <a:endParaRPr i="1" sz="1000">
              <a:latin typeface="Helvetica Neue Light"/>
              <a:ea typeface="Helvetica Neue Light"/>
              <a:cs typeface="Helvetica Neue Light"/>
              <a:sym typeface="Helvetica Neue Light"/>
            </a:endParaRPr>
          </a:p>
        </p:txBody>
      </p:sp>
      <p:sp>
        <p:nvSpPr>
          <p:cNvPr id="418" name="Google Shape;418;p54"/>
          <p:cNvSpPr txBox="1"/>
          <p:nvPr/>
        </p:nvSpPr>
        <p:spPr>
          <a:xfrm>
            <a:off x="2761725" y="4090100"/>
            <a:ext cx="1109100" cy="37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419" sz="1600">
                <a:solidFill>
                  <a:schemeClr val="dk1"/>
                </a:solidFill>
                <a:highlight>
                  <a:srgbClr val="E0FF00"/>
                </a:highlight>
                <a:latin typeface="Helvetica Neue"/>
                <a:ea typeface="Helvetica Neue"/>
                <a:cs typeface="Helvetica Neue"/>
                <a:sym typeface="Helvetica Neue"/>
              </a:rPr>
              <a:t>Sin CSS.</a:t>
            </a:r>
            <a:endParaRPr b="1">
              <a:highlight>
                <a:srgbClr val="E0FF00"/>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4" name="Shape 84"/>
        <p:cNvGrpSpPr/>
        <p:nvPr/>
      </p:nvGrpSpPr>
      <p:grpSpPr>
        <a:xfrm>
          <a:off x="0" y="0"/>
          <a:ext cx="0" cy="0"/>
          <a:chOff x="0" y="0"/>
          <a:chExt cx="0" cy="0"/>
        </a:xfrm>
      </p:grpSpPr>
      <p:sp>
        <p:nvSpPr>
          <p:cNvPr id="85" name="Google Shape;85;p19"/>
          <p:cNvSpPr txBox="1"/>
          <p:nvPr/>
        </p:nvSpPr>
        <p:spPr>
          <a:xfrm>
            <a:off x="1453850" y="1843275"/>
            <a:ext cx="5902200" cy="1129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1" lang="es-419" sz="4000" u="none" cap="none" strike="noStrike">
                <a:solidFill>
                  <a:srgbClr val="E0FF00"/>
                </a:solidFill>
                <a:latin typeface="Anton"/>
                <a:ea typeface="Anton"/>
                <a:cs typeface="Anton"/>
                <a:sym typeface="Anton"/>
              </a:rPr>
              <a:t>¿DUDAS DEL ON-BOARDING?</a:t>
            </a:r>
            <a:endParaRPr b="0" i="1" sz="4000" u="none" cap="none" strike="noStrike">
              <a:solidFill>
                <a:srgbClr val="E0FF00"/>
              </a:solidFill>
              <a:latin typeface="Anton"/>
              <a:ea typeface="Anton"/>
              <a:cs typeface="Anton"/>
              <a:sym typeface="Anton"/>
            </a:endParaRPr>
          </a:p>
        </p:txBody>
      </p:sp>
      <p:sp>
        <p:nvSpPr>
          <p:cNvPr id="86" name="Google Shape;86;p19"/>
          <p:cNvSpPr/>
          <p:nvPr/>
        </p:nvSpPr>
        <p:spPr>
          <a:xfrm>
            <a:off x="3436038" y="2829200"/>
            <a:ext cx="2271900" cy="567900"/>
          </a:xfrm>
          <a:prstGeom prst="roundRect">
            <a:avLst>
              <a:gd fmla="val 16667" name="adj"/>
            </a:avLst>
          </a:prstGeom>
          <a:noFill/>
          <a:ln cap="flat" cmpd="sng" w="28575">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s-419" sz="1800" u="sng" cap="none" strike="noStrike">
                <a:solidFill>
                  <a:schemeClr val="hlink"/>
                </a:solidFill>
                <a:latin typeface="Anton"/>
                <a:ea typeface="Anton"/>
                <a:cs typeface="Anton"/>
                <a:sym typeface="Anton"/>
                <a:hlinkClick r:id="rId4"/>
              </a:rPr>
              <a:t>MIRALO AQUI</a:t>
            </a:r>
            <a:endParaRPr b="0" i="0" sz="1800" u="none" cap="none" strike="noStrike">
              <a:solidFill>
                <a:srgbClr val="FFFFFF"/>
              </a:solidFill>
              <a:latin typeface="Anton"/>
              <a:ea typeface="Anton"/>
              <a:cs typeface="Anton"/>
              <a:sym typeface="Anton"/>
            </a:endParaRPr>
          </a:p>
        </p:txBody>
      </p:sp>
      <p:pic>
        <p:nvPicPr>
          <p:cNvPr descr="Tiger Face on Apple iOS 12.2" id="87" name="Google Shape;87;p19"/>
          <p:cNvPicPr preferRelativeResize="0"/>
          <p:nvPr/>
        </p:nvPicPr>
        <p:blipFill rotWithShape="1">
          <a:blip r:embed="rId5">
            <a:alphaModFix/>
          </a:blip>
          <a:srcRect b="0" l="0" r="0" t="0"/>
          <a:stretch/>
        </p:blipFill>
        <p:spPr>
          <a:xfrm>
            <a:off x="4215950" y="1281238"/>
            <a:ext cx="712075" cy="7120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5"/>
          <p:cNvSpPr txBox="1"/>
          <p:nvPr/>
        </p:nvSpPr>
        <p:spPr>
          <a:xfrm>
            <a:off x="447300" y="1458775"/>
            <a:ext cx="8249400" cy="3348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Para incluir una hoja de estilo en nuestro documento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HTML podemos utilizar el elemento</a:t>
            </a:r>
            <a:r>
              <a:rPr lang="es-419" sz="2000">
                <a:solidFill>
                  <a:schemeClr val="dk1"/>
                </a:solidFill>
                <a:highlight>
                  <a:srgbClr val="FFFFFF"/>
                </a:highlight>
                <a:latin typeface="Didact Gothic"/>
                <a:ea typeface="Didact Gothic"/>
                <a:cs typeface="Didact Gothic"/>
                <a:sym typeface="Didact Gothic"/>
              </a:rPr>
              <a:t> </a:t>
            </a:r>
            <a:r>
              <a:rPr i="1" lang="es-419" sz="2000">
                <a:solidFill>
                  <a:schemeClr val="dk1"/>
                </a:solidFill>
                <a:highlight>
                  <a:srgbClr val="E0FF00"/>
                </a:highlight>
                <a:latin typeface="Courier New"/>
                <a:ea typeface="Courier New"/>
                <a:cs typeface="Courier New"/>
                <a:sym typeface="Courier New"/>
              </a:rPr>
              <a:t>&lt;link&gt;</a:t>
            </a:r>
            <a:r>
              <a:rPr lang="es-419" sz="2000">
                <a:solidFill>
                  <a:schemeClr val="dk1"/>
                </a:solidFill>
                <a:highlight>
                  <a:srgbClr val="FFFFFF"/>
                </a:highlight>
                <a:latin typeface="Didact Gothic"/>
                <a:ea typeface="Didact Gothic"/>
                <a:cs typeface="Didact Gothic"/>
                <a:sym typeface="Didact Gothic"/>
              </a:rPr>
              <a:t>. </a:t>
            </a:r>
            <a:endParaRPr sz="2000">
              <a:solidFill>
                <a:schemeClr val="dk1"/>
              </a:solidFill>
              <a:highlight>
                <a:srgbClr val="FFFFFF"/>
              </a:highlight>
              <a:latin typeface="Didact Gothic"/>
              <a:ea typeface="Didact Gothic"/>
              <a:cs typeface="Didact Gothic"/>
              <a:sym typeface="Didact Gothic"/>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Dentro del archivo CSS externo incluiremos las sentencias correspondientes, como lo hacemos con un archivo css en línea.</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Por ejemplo:</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424" name="Google Shape;424;p55"/>
          <p:cNvSpPr txBox="1"/>
          <p:nvPr/>
        </p:nvSpPr>
        <p:spPr>
          <a:xfrm>
            <a:off x="1157100" y="389100"/>
            <a:ext cx="6829800" cy="73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INCLUIR HOJA DE ESTILO EN HTML</a:t>
            </a:r>
            <a:endParaRPr i="1" sz="3600">
              <a:latin typeface="Anton"/>
              <a:ea typeface="Anton"/>
              <a:cs typeface="Anton"/>
              <a:sym typeface="Anton"/>
            </a:endParaRPr>
          </a:p>
          <a:p>
            <a:pPr indent="0" lvl="0" marL="0" rtl="0" algn="l">
              <a:spcBef>
                <a:spcPts val="0"/>
              </a:spcBef>
              <a:spcAft>
                <a:spcPts val="0"/>
              </a:spcAft>
              <a:buNone/>
            </a:pPr>
            <a:r>
              <a:t/>
            </a:r>
            <a:endParaRPr i="1" sz="3600">
              <a:latin typeface="Anton"/>
              <a:ea typeface="Anton"/>
              <a:cs typeface="Anton"/>
              <a:sym typeface="Anton"/>
            </a:endParaRPr>
          </a:p>
        </p:txBody>
      </p:sp>
      <p:pic>
        <p:nvPicPr>
          <p:cNvPr id="425" name="Google Shape;425;p55"/>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26" name="Google Shape;426;p55"/>
          <p:cNvPicPr preferRelativeResize="0"/>
          <p:nvPr/>
        </p:nvPicPr>
        <p:blipFill rotWithShape="1">
          <a:blip r:embed="rId4">
            <a:alphaModFix/>
          </a:blip>
          <a:srcRect b="-54130" l="1826" r="0" t="-49826"/>
          <a:stretch/>
        </p:blipFill>
        <p:spPr>
          <a:xfrm>
            <a:off x="2399664" y="3497876"/>
            <a:ext cx="4344660" cy="9891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56"/>
          <p:cNvSpPr txBox="1"/>
          <p:nvPr/>
        </p:nvSpPr>
        <p:spPr>
          <a:xfrm>
            <a:off x="624600" y="1169175"/>
            <a:ext cx="7894800" cy="1255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Podemos seleccionar uno o más elementos html a través de su </a:t>
            </a:r>
            <a:r>
              <a:rPr b="1" lang="es-419" sz="2000">
                <a:solidFill>
                  <a:schemeClr val="dk1"/>
                </a:solidFill>
                <a:highlight>
                  <a:srgbClr val="FFFFFF"/>
                </a:highlight>
                <a:latin typeface="Helvetica Neue"/>
                <a:ea typeface="Helvetica Neue"/>
                <a:cs typeface="Helvetica Neue"/>
                <a:sym typeface="Helvetica Neue"/>
              </a:rPr>
              <a:t>clase</a:t>
            </a:r>
            <a:r>
              <a:rPr lang="es-419" sz="2000">
                <a:solidFill>
                  <a:schemeClr val="dk1"/>
                </a:solidFill>
                <a:highlight>
                  <a:srgbClr val="FFFFFF"/>
                </a:highlight>
                <a:latin typeface="Helvetica Neue Light"/>
                <a:ea typeface="Helvetica Neue Light"/>
                <a:cs typeface="Helvetica Neue Light"/>
                <a:sym typeface="Helvetica Neue Light"/>
              </a:rPr>
              <a:t> o su </a:t>
            </a:r>
            <a:r>
              <a:rPr b="1" lang="es-419" sz="2000">
                <a:solidFill>
                  <a:schemeClr val="dk1"/>
                </a:solidFill>
                <a:highlight>
                  <a:srgbClr val="FFFFFF"/>
                </a:highlight>
                <a:latin typeface="Helvetica Neue"/>
                <a:ea typeface="Helvetica Neue"/>
                <a:cs typeface="Helvetica Neue"/>
                <a:sym typeface="Helvetica Neue"/>
              </a:rPr>
              <a:t>atributo</a:t>
            </a:r>
            <a:r>
              <a:rPr lang="es-419" sz="2000">
                <a:solidFill>
                  <a:schemeClr val="dk1"/>
                </a:solidFill>
                <a:highlight>
                  <a:srgbClr val="FFFFFF"/>
                </a:highlight>
                <a:latin typeface="Helvetica Neue Light"/>
                <a:ea typeface="Helvetica Neue Light"/>
                <a:cs typeface="Helvetica Neue Light"/>
                <a:sym typeface="Helvetica Neue Light"/>
              </a:rPr>
              <a:t> </a:t>
            </a:r>
            <a:r>
              <a:rPr b="1" lang="es-419" sz="2000">
                <a:solidFill>
                  <a:schemeClr val="dk1"/>
                </a:solidFill>
                <a:highlight>
                  <a:schemeClr val="lt1"/>
                </a:highlight>
                <a:latin typeface="Helvetica Neue"/>
                <a:ea typeface="Helvetica Neue"/>
                <a:cs typeface="Helvetica Neue"/>
                <a:sym typeface="Helvetica Neue"/>
              </a:rPr>
              <a:t>“</a:t>
            </a:r>
            <a:r>
              <a:rPr b="1" lang="es-419" sz="2000">
                <a:solidFill>
                  <a:schemeClr val="dk1"/>
                </a:solidFill>
                <a:highlight>
                  <a:srgbClr val="FFFFFF"/>
                </a:highlight>
                <a:latin typeface="Helvetica Neue"/>
                <a:ea typeface="Helvetica Neue"/>
                <a:cs typeface="Helvetica Neue"/>
                <a:sym typeface="Helvetica Neue"/>
              </a:rPr>
              <a:t>id”</a:t>
            </a:r>
            <a:r>
              <a:rPr lang="es-419" sz="2000">
                <a:solidFill>
                  <a:schemeClr val="dk1"/>
                </a:solidFill>
                <a:highlight>
                  <a:srgbClr val="FFFFFF"/>
                </a:highlight>
                <a:latin typeface="Helvetica Neue Light"/>
                <a:ea typeface="Helvetica Neue Light"/>
                <a:cs typeface="Helvetica Neue Light"/>
                <a:sym typeface="Helvetica Neue Light"/>
              </a:rPr>
              <a:t> en CSS. O todos los elementos de un </a:t>
            </a:r>
            <a:r>
              <a:rPr b="1" lang="es-419" sz="2000">
                <a:solidFill>
                  <a:schemeClr val="dk1"/>
                </a:solidFill>
                <a:highlight>
                  <a:srgbClr val="FFFFFF"/>
                </a:highlight>
                <a:latin typeface="Helvetica Neue"/>
                <a:ea typeface="Helvetica Neue"/>
                <a:cs typeface="Helvetica Neue"/>
                <a:sym typeface="Helvetica Neue"/>
              </a:rPr>
              <a:t>tipo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Modos básicos de “</a:t>
            </a:r>
            <a:r>
              <a:rPr b="1" lang="es-419" sz="2000">
                <a:solidFill>
                  <a:schemeClr val="dk1"/>
                </a:solidFill>
                <a:highlight>
                  <a:srgbClr val="FFFFFF"/>
                </a:highlight>
                <a:latin typeface="Helvetica Neue"/>
                <a:ea typeface="Helvetica Neue"/>
                <a:cs typeface="Helvetica Neue"/>
                <a:sym typeface="Helvetica Neue"/>
              </a:rPr>
              <a:t>seleccionar/capturar</a:t>
            </a:r>
            <a:r>
              <a:rPr lang="es-419" sz="2000">
                <a:solidFill>
                  <a:schemeClr val="dk1"/>
                </a:solidFill>
                <a:highlight>
                  <a:srgbClr val="FFFFFF"/>
                </a:highlight>
                <a:latin typeface="Helvetica Neue Light"/>
                <a:ea typeface="Helvetica Neue Light"/>
                <a:cs typeface="Helvetica Neue Light"/>
                <a:sym typeface="Helvetica Neue Light"/>
              </a:rPr>
              <a:t>” elementos por su:</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432" name="Google Shape;432;p56"/>
          <p:cNvSpPr txBox="1"/>
          <p:nvPr/>
        </p:nvSpPr>
        <p:spPr>
          <a:xfrm>
            <a:off x="1658400" y="321600"/>
            <a:ext cx="5666100" cy="75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CLASES CSS</a:t>
            </a:r>
            <a:endParaRPr i="1" sz="3600">
              <a:latin typeface="Anton"/>
              <a:ea typeface="Anton"/>
              <a:cs typeface="Anton"/>
              <a:sym typeface="Anton"/>
            </a:endParaRPr>
          </a:p>
          <a:p>
            <a:pPr indent="0" lvl="0" marL="0" rtl="0" algn="ctr">
              <a:spcBef>
                <a:spcPts val="0"/>
              </a:spcBef>
              <a:spcAft>
                <a:spcPts val="0"/>
              </a:spcAft>
              <a:buNone/>
            </a:pPr>
            <a:r>
              <a:t/>
            </a:r>
            <a:endParaRPr i="1" sz="3600">
              <a:latin typeface="Anton"/>
              <a:ea typeface="Anton"/>
              <a:cs typeface="Anton"/>
              <a:sym typeface="Anton"/>
            </a:endParaRPr>
          </a:p>
        </p:txBody>
      </p:sp>
      <p:pic>
        <p:nvPicPr>
          <p:cNvPr id="433" name="Google Shape;433;p56"/>
          <p:cNvPicPr preferRelativeResize="0"/>
          <p:nvPr/>
        </p:nvPicPr>
        <p:blipFill>
          <a:blip r:embed="rId3">
            <a:alphaModFix/>
          </a:blip>
          <a:stretch>
            <a:fillRect/>
          </a:stretch>
        </p:blipFill>
        <p:spPr>
          <a:xfrm>
            <a:off x="7567925" y="4659625"/>
            <a:ext cx="1186526" cy="330675"/>
          </a:xfrm>
          <a:prstGeom prst="rect">
            <a:avLst/>
          </a:prstGeom>
          <a:noFill/>
          <a:ln>
            <a:noFill/>
          </a:ln>
        </p:spPr>
      </p:pic>
      <p:graphicFrame>
        <p:nvGraphicFramePr>
          <p:cNvPr id="434" name="Google Shape;434;p56"/>
          <p:cNvGraphicFramePr/>
          <p:nvPr/>
        </p:nvGraphicFramePr>
        <p:xfrm>
          <a:off x="656100" y="2636150"/>
          <a:ext cx="3000000" cy="3000000"/>
        </p:xfrm>
        <a:graphic>
          <a:graphicData uri="http://schemas.openxmlformats.org/drawingml/2006/table">
            <a:tbl>
              <a:tblPr>
                <a:noFill/>
                <a:tableStyleId>{F8AA6D93-8076-4FF1-B63C-2356AEE5EE8B}</a:tableStyleId>
              </a:tblPr>
              <a:tblGrid>
                <a:gridCol w="3607900"/>
                <a:gridCol w="4062800"/>
              </a:tblGrid>
              <a:tr h="437675">
                <a:tc>
                  <a:txBody>
                    <a:bodyPr/>
                    <a:lstStyle/>
                    <a:p>
                      <a:pPr indent="0" lvl="0" marL="0" rtl="0" algn="l">
                        <a:spcBef>
                          <a:spcPts val="0"/>
                        </a:spcBef>
                        <a:spcAft>
                          <a:spcPts val="0"/>
                        </a:spcAft>
                        <a:buNone/>
                      </a:pPr>
                      <a:r>
                        <a:rPr lang="es-419" sz="1500">
                          <a:latin typeface="Helvetica Neue"/>
                          <a:ea typeface="Helvetica Neue"/>
                          <a:cs typeface="Helvetica Neue"/>
                          <a:sym typeface="Helvetica Neue"/>
                        </a:rPr>
                        <a:t>Tipo de elemento (div, ul, li, nav, input)</a:t>
                      </a:r>
                      <a:endParaRPr sz="15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s-419" sz="1500">
                          <a:latin typeface="Helvetica Neue"/>
                          <a:ea typeface="Helvetica Neue"/>
                          <a:cs typeface="Helvetica Neue"/>
                          <a:sym typeface="Helvetica Neue"/>
                        </a:rPr>
                        <a:t>div { background: lightgray; }</a:t>
                      </a:r>
                      <a:endParaRPr sz="1500">
                        <a:latin typeface="Helvetica Neue"/>
                        <a:ea typeface="Helvetica Neue"/>
                        <a:cs typeface="Helvetica Neue"/>
                        <a:sym typeface="Helvetica Neue"/>
                      </a:endParaRPr>
                    </a:p>
                  </a:txBody>
                  <a:tcPr marT="91425" marB="91425" marR="91425" marL="91425"/>
                </a:tc>
              </a:tr>
              <a:tr h="460075">
                <a:tc>
                  <a:txBody>
                    <a:bodyPr/>
                    <a:lstStyle/>
                    <a:p>
                      <a:pPr indent="0" lvl="0" marL="0" rtl="0" algn="l">
                        <a:spcBef>
                          <a:spcPts val="0"/>
                        </a:spcBef>
                        <a:spcAft>
                          <a:spcPts val="0"/>
                        </a:spcAft>
                        <a:buNone/>
                      </a:pPr>
                      <a:r>
                        <a:rPr lang="es-419" sz="1500">
                          <a:latin typeface="Helvetica Neue"/>
                          <a:ea typeface="Helvetica Neue"/>
                          <a:cs typeface="Helvetica Neue"/>
                          <a:sym typeface="Helvetica Neue"/>
                        </a:rPr>
                        <a:t>ID (usando # adelante)</a:t>
                      </a:r>
                      <a:endParaRPr sz="15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s-419" sz="1500">
                          <a:latin typeface="Helvetica Neue"/>
                          <a:ea typeface="Helvetica Neue"/>
                          <a:cs typeface="Helvetica Neue"/>
                          <a:sym typeface="Helvetica Neue"/>
                        </a:rPr>
                        <a:t>#nombre { background: coral; }</a:t>
                      </a:r>
                      <a:endParaRPr sz="1500">
                        <a:latin typeface="Helvetica Neue"/>
                        <a:ea typeface="Helvetica Neue"/>
                        <a:cs typeface="Helvetica Neue"/>
                        <a:sym typeface="Helvetica Neue"/>
                      </a:endParaRPr>
                    </a:p>
                  </a:txBody>
                  <a:tcPr marT="91425" marB="91425" marR="91425" marL="91425"/>
                </a:tc>
              </a:tr>
              <a:tr h="460075">
                <a:tc>
                  <a:txBody>
                    <a:bodyPr/>
                    <a:lstStyle/>
                    <a:p>
                      <a:pPr indent="0" lvl="0" marL="0" rtl="0" algn="l">
                        <a:spcBef>
                          <a:spcPts val="0"/>
                        </a:spcBef>
                        <a:spcAft>
                          <a:spcPts val="0"/>
                        </a:spcAft>
                        <a:buNone/>
                      </a:pPr>
                      <a:r>
                        <a:rPr lang="es-419" sz="1500">
                          <a:latin typeface="Helvetica Neue"/>
                          <a:ea typeface="Helvetica Neue"/>
                          <a:cs typeface="Helvetica Neue"/>
                          <a:sym typeface="Helvetica Neue"/>
                        </a:rPr>
                        <a:t>Clase (usando punto inicial)</a:t>
                      </a:r>
                      <a:endParaRPr sz="15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s-419" sz="1500">
                          <a:latin typeface="Helvetica Neue"/>
                          <a:ea typeface="Helvetica Neue"/>
                          <a:cs typeface="Helvetica Neue"/>
                          <a:sym typeface="Helvetica Neue"/>
                        </a:rPr>
                        <a:t>.apellido</a:t>
                      </a:r>
                      <a:endParaRPr sz="1500">
                        <a:latin typeface="Helvetica Neue"/>
                        <a:ea typeface="Helvetica Neue"/>
                        <a:cs typeface="Helvetica Neue"/>
                        <a:sym typeface="Helvetica Neue"/>
                      </a:endParaRPr>
                    </a:p>
                  </a:txBody>
                  <a:tcPr marT="91425" marB="91425" marR="91425" marL="91425"/>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pic>
        <p:nvPicPr>
          <p:cNvPr id="439" name="Google Shape;439;p57"/>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40" name="Google Shape;440;p57"/>
          <p:cNvPicPr preferRelativeResize="0"/>
          <p:nvPr/>
        </p:nvPicPr>
        <p:blipFill>
          <a:blip r:embed="rId4">
            <a:alphaModFix/>
          </a:blip>
          <a:stretch>
            <a:fillRect/>
          </a:stretch>
        </p:blipFill>
        <p:spPr>
          <a:xfrm>
            <a:off x="2020238" y="1462350"/>
            <a:ext cx="6493624" cy="2218775"/>
          </a:xfrm>
          <a:prstGeom prst="rect">
            <a:avLst/>
          </a:prstGeom>
          <a:noFill/>
          <a:ln>
            <a:noFill/>
          </a:ln>
        </p:spPr>
      </p:pic>
      <p:sp>
        <p:nvSpPr>
          <p:cNvPr id="441" name="Google Shape;441;p57"/>
          <p:cNvSpPr txBox="1"/>
          <p:nvPr/>
        </p:nvSpPr>
        <p:spPr>
          <a:xfrm>
            <a:off x="857000" y="2736075"/>
            <a:ext cx="1087800" cy="5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2400">
                <a:latin typeface="Helvetica Neue"/>
                <a:ea typeface="Helvetica Neue"/>
                <a:cs typeface="Helvetica Neue"/>
                <a:sym typeface="Helvetica Neue"/>
              </a:rPr>
              <a:t>Clase</a:t>
            </a:r>
            <a:endParaRPr b="1" sz="2400">
              <a:latin typeface="Helvetica Neue"/>
              <a:ea typeface="Helvetica Neue"/>
              <a:cs typeface="Helvetica Neue"/>
              <a:sym typeface="Helvetica Neue"/>
            </a:endParaRPr>
          </a:p>
        </p:txBody>
      </p:sp>
      <p:sp>
        <p:nvSpPr>
          <p:cNvPr id="442" name="Google Shape;442;p57"/>
          <p:cNvSpPr txBox="1"/>
          <p:nvPr/>
        </p:nvSpPr>
        <p:spPr>
          <a:xfrm>
            <a:off x="367625" y="1795175"/>
            <a:ext cx="1594500" cy="5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2400">
                <a:latin typeface="Helvetica Neue"/>
                <a:ea typeface="Helvetica Neue"/>
                <a:cs typeface="Helvetica Neue"/>
                <a:sym typeface="Helvetica Neue"/>
              </a:rPr>
              <a:t>Elemento</a:t>
            </a:r>
            <a:endParaRPr b="1" sz="2400">
              <a:latin typeface="Helvetica Neue"/>
              <a:ea typeface="Helvetica Neue"/>
              <a:cs typeface="Helvetica Neue"/>
              <a:sym typeface="Helvetica Neue"/>
            </a:endParaRPr>
          </a:p>
        </p:txBody>
      </p:sp>
      <p:sp>
        <p:nvSpPr>
          <p:cNvPr id="443" name="Google Shape;443;p57"/>
          <p:cNvSpPr txBox="1"/>
          <p:nvPr/>
        </p:nvSpPr>
        <p:spPr>
          <a:xfrm>
            <a:off x="1354800" y="2303238"/>
            <a:ext cx="1087800" cy="5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2400">
                <a:latin typeface="Helvetica Neue"/>
                <a:ea typeface="Helvetica Neue"/>
                <a:cs typeface="Helvetica Neue"/>
                <a:sym typeface="Helvetica Neue"/>
              </a:rPr>
              <a:t>Id</a:t>
            </a:r>
            <a:endParaRPr b="1" sz="2400">
              <a:latin typeface="Helvetica Neue"/>
              <a:ea typeface="Helvetica Neue"/>
              <a:cs typeface="Helvetica Neue"/>
              <a:sym typeface="Helvetica Neue"/>
            </a:endParaRPr>
          </a:p>
        </p:txBody>
      </p:sp>
      <p:sp>
        <p:nvSpPr>
          <p:cNvPr id="444" name="Google Shape;444;p57"/>
          <p:cNvSpPr txBox="1"/>
          <p:nvPr/>
        </p:nvSpPr>
        <p:spPr>
          <a:xfrm>
            <a:off x="1671825" y="402175"/>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CLASES CSS</a:t>
            </a:r>
            <a:endParaRPr i="1" sz="3600">
              <a:latin typeface="Anton"/>
              <a:ea typeface="Anton"/>
              <a:cs typeface="Anton"/>
              <a:sym typeface="Anton"/>
            </a:endParaRPr>
          </a:p>
          <a:p>
            <a:pPr indent="0" lvl="0" marL="0" rtl="0" algn="ctr">
              <a:spcBef>
                <a:spcPts val="0"/>
              </a:spcBef>
              <a:spcAft>
                <a:spcPts val="0"/>
              </a:spcAft>
              <a:buNone/>
            </a:pPr>
            <a:r>
              <a:t/>
            </a:r>
            <a:endParaRPr i="1" sz="3600">
              <a:latin typeface="Anton"/>
              <a:ea typeface="Anton"/>
              <a:cs typeface="Anton"/>
              <a:sym typeface="Anton"/>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pic>
        <p:nvPicPr>
          <p:cNvPr id="449" name="Google Shape;449;p58"/>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50" name="Google Shape;450;p58"/>
          <p:cNvSpPr txBox="1"/>
          <p:nvPr/>
        </p:nvSpPr>
        <p:spPr>
          <a:xfrm>
            <a:off x="985725" y="1630250"/>
            <a:ext cx="7279200" cy="84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8"/>
          <p:cNvSpPr txBox="1"/>
          <p:nvPr/>
        </p:nvSpPr>
        <p:spPr>
          <a:xfrm>
            <a:off x="1807175" y="1883000"/>
            <a:ext cx="7279200" cy="84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latin typeface="Helvetica Neue"/>
              <a:ea typeface="Helvetica Neue"/>
              <a:cs typeface="Helvetica Neue"/>
              <a:sym typeface="Helvetica Neue"/>
            </a:endParaRPr>
          </a:p>
        </p:txBody>
      </p:sp>
      <p:sp>
        <p:nvSpPr>
          <p:cNvPr id="452" name="Google Shape;452;p58"/>
          <p:cNvSpPr txBox="1"/>
          <p:nvPr/>
        </p:nvSpPr>
        <p:spPr>
          <a:xfrm>
            <a:off x="1073300" y="1184800"/>
            <a:ext cx="2383500" cy="55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800">
                <a:latin typeface="Helvetica Neue Light"/>
                <a:ea typeface="Helvetica Neue Light"/>
                <a:cs typeface="Helvetica Neue Light"/>
                <a:sym typeface="Helvetica Neue Light"/>
              </a:rPr>
              <a:t>Error clásico:</a:t>
            </a:r>
            <a:endParaRPr sz="2800">
              <a:latin typeface="Helvetica Neue Light"/>
              <a:ea typeface="Helvetica Neue Light"/>
              <a:cs typeface="Helvetica Neue Light"/>
              <a:sym typeface="Helvetica Neue Light"/>
            </a:endParaRPr>
          </a:p>
        </p:txBody>
      </p:sp>
      <p:sp>
        <p:nvSpPr>
          <p:cNvPr id="453" name="Google Shape;453;p58"/>
          <p:cNvSpPr txBox="1"/>
          <p:nvPr/>
        </p:nvSpPr>
        <p:spPr>
          <a:xfrm>
            <a:off x="1073300" y="1883000"/>
            <a:ext cx="73374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500">
                <a:highlight>
                  <a:srgbClr val="E0FF00"/>
                </a:highlight>
                <a:latin typeface="Helvetica Neue Light"/>
                <a:ea typeface="Helvetica Neue Light"/>
                <a:cs typeface="Helvetica Neue Light"/>
                <a:sym typeface="Helvetica Neue Light"/>
              </a:rPr>
              <a:t>Los # y los puntos “.” de los selectores se usan en la hoja de estilos, no en el elemento</a:t>
            </a:r>
            <a:endParaRPr sz="2500">
              <a:highlight>
                <a:srgbClr val="E0FF00"/>
              </a:highlight>
              <a:latin typeface="Helvetica Neue Light"/>
              <a:ea typeface="Helvetica Neue Light"/>
              <a:cs typeface="Helvetica Neue Light"/>
              <a:sym typeface="Helvetica Neue Light"/>
            </a:endParaRPr>
          </a:p>
        </p:txBody>
      </p:sp>
      <p:pic>
        <p:nvPicPr>
          <p:cNvPr id="454" name="Google Shape;454;p58"/>
          <p:cNvPicPr preferRelativeResize="0"/>
          <p:nvPr/>
        </p:nvPicPr>
        <p:blipFill>
          <a:blip r:embed="rId4">
            <a:alphaModFix/>
          </a:blip>
          <a:stretch>
            <a:fillRect/>
          </a:stretch>
        </p:blipFill>
        <p:spPr>
          <a:xfrm>
            <a:off x="2352100" y="2981850"/>
            <a:ext cx="4439801" cy="1450725"/>
          </a:xfrm>
          <a:prstGeom prst="rect">
            <a:avLst/>
          </a:prstGeom>
          <a:noFill/>
          <a:ln>
            <a:noFill/>
          </a:ln>
        </p:spPr>
      </p:pic>
      <p:sp>
        <p:nvSpPr>
          <p:cNvPr id="455" name="Google Shape;455;p58"/>
          <p:cNvSpPr txBox="1"/>
          <p:nvPr/>
        </p:nvSpPr>
        <p:spPr>
          <a:xfrm>
            <a:off x="3456875" y="2872100"/>
            <a:ext cx="738900" cy="4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1700">
                <a:solidFill>
                  <a:srgbClr val="FF0000"/>
                </a:solidFill>
                <a:latin typeface="Helvetica Neue"/>
                <a:ea typeface="Helvetica Neue"/>
                <a:cs typeface="Helvetica Neue"/>
                <a:sym typeface="Helvetica Neue"/>
              </a:rPr>
              <a:t>X</a:t>
            </a:r>
            <a:endParaRPr b="1" sz="1700">
              <a:solidFill>
                <a:srgbClr val="FF0000"/>
              </a:solidFill>
              <a:latin typeface="Helvetica Neue"/>
              <a:ea typeface="Helvetica Neue"/>
              <a:cs typeface="Helvetica Neue"/>
              <a:sym typeface="Helvetica Neue"/>
            </a:endParaRPr>
          </a:p>
        </p:txBody>
      </p:sp>
      <p:sp>
        <p:nvSpPr>
          <p:cNvPr id="456" name="Google Shape;456;p58"/>
          <p:cNvSpPr txBox="1"/>
          <p:nvPr/>
        </p:nvSpPr>
        <p:spPr>
          <a:xfrm>
            <a:off x="3714650" y="3443300"/>
            <a:ext cx="738900" cy="4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1700">
                <a:solidFill>
                  <a:srgbClr val="FF0000"/>
                </a:solidFill>
                <a:latin typeface="Helvetica Neue"/>
                <a:ea typeface="Helvetica Neue"/>
                <a:cs typeface="Helvetica Neue"/>
                <a:sym typeface="Helvetica Neue"/>
              </a:rPr>
              <a:t>X</a:t>
            </a:r>
            <a:endParaRPr b="1" sz="1700">
              <a:solidFill>
                <a:srgbClr val="FF0000"/>
              </a:solidFill>
              <a:latin typeface="Helvetica Neue"/>
              <a:ea typeface="Helvetica Neue"/>
              <a:cs typeface="Helvetica Neue"/>
              <a:sym typeface="Helvetica Neue"/>
            </a:endParaRPr>
          </a:p>
        </p:txBody>
      </p:sp>
      <p:sp>
        <p:nvSpPr>
          <p:cNvPr id="457" name="Google Shape;457;p58"/>
          <p:cNvSpPr txBox="1"/>
          <p:nvPr/>
        </p:nvSpPr>
        <p:spPr>
          <a:xfrm>
            <a:off x="1671825" y="402175"/>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CLASES CSS</a:t>
            </a:r>
            <a:endParaRPr i="1" sz="3600">
              <a:latin typeface="Anton"/>
              <a:ea typeface="Anton"/>
              <a:cs typeface="Anton"/>
              <a:sym typeface="Anton"/>
            </a:endParaRPr>
          </a:p>
          <a:p>
            <a:pPr indent="0" lvl="0" marL="0" rtl="0" algn="ctr">
              <a:spcBef>
                <a:spcPts val="0"/>
              </a:spcBef>
              <a:spcAft>
                <a:spcPts val="0"/>
              </a:spcAft>
              <a:buNone/>
            </a:pPr>
            <a:r>
              <a:t/>
            </a:r>
            <a:endParaRPr i="1" sz="3600">
              <a:latin typeface="Anton"/>
              <a:ea typeface="Anton"/>
              <a:cs typeface="Anton"/>
              <a:sym typeface="Anton"/>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61" name="Shape 461"/>
        <p:cNvGrpSpPr/>
        <p:nvPr/>
      </p:nvGrpSpPr>
      <p:grpSpPr>
        <a:xfrm>
          <a:off x="0" y="0"/>
          <a:ext cx="0" cy="0"/>
          <a:chOff x="0" y="0"/>
          <a:chExt cx="0" cy="0"/>
        </a:xfrm>
      </p:grpSpPr>
      <p:sp>
        <p:nvSpPr>
          <p:cNvPr id="462" name="Google Shape;462;p59"/>
          <p:cNvSpPr txBox="1"/>
          <p:nvPr/>
        </p:nvSpPr>
        <p:spPr>
          <a:xfrm>
            <a:off x="2657700" y="2394100"/>
            <a:ext cx="3828600" cy="1129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0"/>
              <a:buFont typeface="Arial"/>
              <a:buNone/>
            </a:pPr>
            <a:r>
              <a:rPr b="0" i="0" lang="es-419" sz="6000" u="none" cap="none" strike="noStrike">
                <a:solidFill>
                  <a:srgbClr val="E8E7E3"/>
                </a:solidFill>
                <a:latin typeface="Arial"/>
                <a:ea typeface="Arial"/>
                <a:cs typeface="Arial"/>
                <a:sym typeface="Arial"/>
              </a:rPr>
              <a:t>☕ </a:t>
            </a:r>
            <a:endParaRPr b="0" i="0" sz="6000" u="none" cap="none" strike="noStrike">
              <a:solidFill>
                <a:srgbClr val="E8E7E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6000"/>
              <a:buFont typeface="Arial"/>
              <a:buNone/>
            </a:pPr>
            <a:r>
              <a:rPr b="0" i="1" lang="es-419" sz="6000" u="none" cap="none" strike="noStrike">
                <a:solidFill>
                  <a:srgbClr val="E0FF00"/>
                </a:solidFill>
                <a:latin typeface="Anton"/>
                <a:ea typeface="Anton"/>
                <a:cs typeface="Anton"/>
                <a:sym typeface="Anton"/>
              </a:rPr>
              <a:t>BREAK</a:t>
            </a:r>
            <a:endParaRPr b="0" i="1" sz="6000" u="none" cap="none" strike="noStrike">
              <a:solidFill>
                <a:srgbClr val="E0FF00"/>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2100"/>
              <a:buFont typeface="Arial"/>
              <a:buNone/>
            </a:pPr>
            <a:r>
              <a:t/>
            </a:r>
            <a:endParaRPr b="0" i="0" sz="2100" u="none" cap="none" strike="noStrike">
              <a:solidFill>
                <a:schemeClr val="lt1"/>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2100"/>
              <a:buFont typeface="Arial"/>
              <a:buNone/>
            </a:pPr>
            <a:r>
              <a:rPr b="0" i="0" lang="es-419" sz="2100" u="none" cap="none" strike="noStrike">
                <a:solidFill>
                  <a:schemeClr val="lt1"/>
                </a:solidFill>
                <a:latin typeface="Anton"/>
                <a:ea typeface="Anton"/>
                <a:cs typeface="Anton"/>
                <a:sym typeface="Anton"/>
              </a:rPr>
              <a:t>¡5/10 MINUTOS Y VOLVEMOS!</a:t>
            </a:r>
            <a:endParaRPr b="0" i="0" sz="2100" u="none" cap="none" strike="noStrike">
              <a:solidFill>
                <a:schemeClr val="lt1"/>
              </a:solidFill>
              <a:latin typeface="Anton"/>
              <a:ea typeface="Anton"/>
              <a:cs typeface="Anton"/>
              <a:sym typeface="Anton"/>
            </a:endParaRPr>
          </a:p>
          <a:p>
            <a:pPr indent="0" lvl="0" marL="0" marR="0" rtl="0" algn="l">
              <a:lnSpc>
                <a:spcPct val="100000"/>
              </a:lnSpc>
              <a:spcBef>
                <a:spcPts val="0"/>
              </a:spcBef>
              <a:spcAft>
                <a:spcPts val="0"/>
              </a:spcAft>
              <a:buClr>
                <a:srgbClr val="000000"/>
              </a:buClr>
              <a:buSzPts val="4000"/>
              <a:buFont typeface="Arial"/>
              <a:buNone/>
            </a:pPr>
            <a:r>
              <a:t/>
            </a:r>
            <a:endParaRPr b="0" i="1" sz="4000" u="none" cap="none" strike="noStrike">
              <a:solidFill>
                <a:srgbClr val="E0FF00"/>
              </a:solidFill>
              <a:latin typeface="Anton"/>
              <a:ea typeface="Anton"/>
              <a:cs typeface="Anton"/>
              <a:sym typeface="Anton"/>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466" name="Shape 466"/>
        <p:cNvGrpSpPr/>
        <p:nvPr/>
      </p:nvGrpSpPr>
      <p:grpSpPr>
        <a:xfrm>
          <a:off x="0" y="0"/>
          <a:ext cx="0" cy="0"/>
          <a:chOff x="0" y="0"/>
          <a:chExt cx="0" cy="0"/>
        </a:xfrm>
      </p:grpSpPr>
      <p:sp>
        <p:nvSpPr>
          <p:cNvPr id="467" name="Google Shape;467;p60"/>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JAVASCRIPT</a:t>
            </a:r>
            <a:endParaRPr i="1" sz="3600">
              <a:latin typeface="Anton"/>
              <a:ea typeface="Anton"/>
              <a:cs typeface="Anton"/>
              <a:sym typeface="Anton"/>
            </a:endParaRPr>
          </a:p>
        </p:txBody>
      </p:sp>
      <p:pic>
        <p:nvPicPr>
          <p:cNvPr id="468" name="Google Shape;468;p60"/>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pic>
        <p:nvPicPr>
          <p:cNvPr id="473" name="Google Shape;473;p61"/>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74" name="Google Shape;474;p61"/>
          <p:cNvSpPr txBox="1"/>
          <p:nvPr/>
        </p:nvSpPr>
        <p:spPr>
          <a:xfrm>
            <a:off x="202200" y="985725"/>
            <a:ext cx="5502900" cy="3359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chemeClr val="lt1"/>
                </a:highlight>
                <a:latin typeface="Helvetica Neue Light"/>
                <a:ea typeface="Helvetica Neue Light"/>
                <a:cs typeface="Helvetica Neue Light"/>
                <a:sym typeface="Helvetica Neue Light"/>
              </a:rPr>
              <a:t>JavaScript es el </a:t>
            </a:r>
            <a:r>
              <a:rPr b="1" lang="es-419" sz="2000">
                <a:solidFill>
                  <a:schemeClr val="dk1"/>
                </a:solidFill>
                <a:highlight>
                  <a:schemeClr val="lt1"/>
                </a:highlight>
                <a:latin typeface="Helvetica Neue"/>
                <a:ea typeface="Helvetica Neue"/>
                <a:cs typeface="Helvetica Neue"/>
                <a:sym typeface="Helvetica Neue"/>
              </a:rPr>
              <a:t>lenguaje de programación web </a:t>
            </a:r>
            <a:r>
              <a:rPr lang="es-419" sz="2000">
                <a:solidFill>
                  <a:schemeClr val="dk1"/>
                </a:solidFill>
                <a:highlight>
                  <a:schemeClr val="lt1"/>
                </a:highlight>
                <a:latin typeface="Helvetica Neue Light"/>
                <a:ea typeface="Helvetica Neue Light"/>
                <a:cs typeface="Helvetica Neue Light"/>
                <a:sym typeface="Helvetica Neue Light"/>
              </a:rPr>
              <a:t>por excelencia.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chemeClr val="lt1"/>
                </a:highlight>
                <a:latin typeface="Helvetica Neue Light"/>
                <a:ea typeface="Helvetica Neue Light"/>
                <a:cs typeface="Helvetica Neue Light"/>
                <a:sym typeface="Helvetica Neue Light"/>
              </a:rPr>
              <a:t>Decimos que se trata de un lenguaje de programación </a:t>
            </a:r>
            <a:r>
              <a:rPr b="1" lang="es-419" sz="2000">
                <a:solidFill>
                  <a:schemeClr val="dk1"/>
                </a:solidFill>
                <a:highlight>
                  <a:schemeClr val="lt1"/>
                </a:highlight>
                <a:latin typeface="Helvetica Neue"/>
                <a:ea typeface="Helvetica Neue"/>
                <a:cs typeface="Helvetica Neue"/>
                <a:sym typeface="Helvetica Neue"/>
              </a:rPr>
              <a:t>interpretado</a:t>
            </a:r>
            <a:r>
              <a:rPr lang="es-419" sz="2000">
                <a:solidFill>
                  <a:schemeClr val="dk1"/>
                </a:solidFill>
                <a:highlight>
                  <a:schemeClr val="lt1"/>
                </a:highlight>
                <a:latin typeface="Helvetica Neue Light"/>
                <a:ea typeface="Helvetica Neue Light"/>
                <a:cs typeface="Helvetica Neue Light"/>
                <a:sym typeface="Helvetica Neue Light"/>
              </a:rPr>
              <a:t>.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chemeClr val="lt1"/>
                </a:highlight>
                <a:latin typeface="Helvetica Neue Light"/>
                <a:ea typeface="Helvetica Neue Light"/>
                <a:cs typeface="Helvetica Neue Light"/>
                <a:sym typeface="Helvetica Neue Light"/>
              </a:rPr>
              <a:t>Su uso más conocido es del lado del cliente (</a:t>
            </a:r>
            <a:r>
              <a:rPr b="1" lang="es-419" sz="2000">
                <a:solidFill>
                  <a:schemeClr val="dk1"/>
                </a:solidFill>
                <a:highlight>
                  <a:schemeClr val="lt1"/>
                </a:highlight>
                <a:latin typeface="Helvetica Neue"/>
                <a:ea typeface="Helvetica Neue"/>
                <a:cs typeface="Helvetica Neue"/>
                <a:sym typeface="Helvetica Neue"/>
              </a:rPr>
              <a:t>client-side</a:t>
            </a:r>
            <a:r>
              <a:rPr lang="es-419" sz="2000">
                <a:solidFill>
                  <a:schemeClr val="dk1"/>
                </a:solidFill>
                <a:highlight>
                  <a:schemeClr val="lt1"/>
                </a:highlight>
                <a:latin typeface="Helvetica Neue Light"/>
                <a:ea typeface="Helvetica Neue Light"/>
                <a:cs typeface="Helvetica Neue Light"/>
                <a:sym typeface="Helvetica Neue Light"/>
              </a:rPr>
              <a:t>), corriendo en el navegador web, permite mejoras en la interfaz de usuario.</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chemeClr val="lt1"/>
                </a:highlight>
                <a:latin typeface="Helvetica Neue Light"/>
                <a:ea typeface="Helvetica Neue Light"/>
                <a:cs typeface="Helvetica Neue Light"/>
                <a:sym typeface="Helvetica Neue Light"/>
              </a:rPr>
              <a:t>React está desarrollado en JS, por eso lo llamamos </a:t>
            </a:r>
            <a:r>
              <a:rPr b="1" lang="es-419" sz="2000">
                <a:solidFill>
                  <a:schemeClr val="dk1"/>
                </a:solidFill>
                <a:highlight>
                  <a:schemeClr val="lt1"/>
                </a:highlight>
                <a:latin typeface="Helvetica Neue"/>
                <a:ea typeface="Helvetica Neue"/>
                <a:cs typeface="Helvetica Neue"/>
                <a:sym typeface="Helvetica Neue"/>
              </a:rPr>
              <a:t>reactjs</a:t>
            </a:r>
            <a:r>
              <a:rPr lang="es-419" sz="2000">
                <a:solidFill>
                  <a:schemeClr val="dk1"/>
                </a:solidFill>
                <a:highlight>
                  <a:schemeClr val="lt1"/>
                </a:highlight>
                <a:latin typeface="Helvetica Neue Light"/>
                <a:ea typeface="Helvetica Neue Light"/>
                <a:cs typeface="Helvetica Neue Light"/>
                <a:sym typeface="Helvetica Neue Light"/>
              </a:rPr>
              <a:t>.</a:t>
            </a:r>
            <a:endParaRPr sz="2000">
              <a:solidFill>
                <a:schemeClr val="dk1"/>
              </a:solidFill>
              <a:highlight>
                <a:schemeClr val="lt1"/>
              </a:highlight>
              <a:latin typeface="Helvetica Neue Light"/>
              <a:ea typeface="Helvetica Neue Light"/>
              <a:cs typeface="Helvetica Neue Light"/>
              <a:sym typeface="Helvetica Neue Light"/>
            </a:endParaRPr>
          </a:p>
        </p:txBody>
      </p:sp>
      <p:pic>
        <p:nvPicPr>
          <p:cNvPr id="475" name="Google Shape;475;p61"/>
          <p:cNvPicPr preferRelativeResize="0"/>
          <p:nvPr/>
        </p:nvPicPr>
        <p:blipFill rotWithShape="1">
          <a:blip r:embed="rId4">
            <a:alphaModFix/>
          </a:blip>
          <a:srcRect b="0" l="19755" r="23718" t="0"/>
          <a:stretch/>
        </p:blipFill>
        <p:spPr>
          <a:xfrm>
            <a:off x="5594000" y="1130600"/>
            <a:ext cx="3160451" cy="3143250"/>
          </a:xfrm>
          <a:prstGeom prst="rect">
            <a:avLst/>
          </a:prstGeom>
          <a:noFill/>
          <a:ln>
            <a:noFill/>
          </a:ln>
        </p:spPr>
      </p:pic>
      <p:sp>
        <p:nvSpPr>
          <p:cNvPr id="476" name="Google Shape;476;p61"/>
          <p:cNvSpPr txBox="1"/>
          <p:nvPr/>
        </p:nvSpPr>
        <p:spPr>
          <a:xfrm>
            <a:off x="1671825" y="249775"/>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¿QUÉ ES?</a:t>
            </a:r>
            <a:endParaRPr i="1" sz="3600">
              <a:latin typeface="Anton"/>
              <a:ea typeface="Anton"/>
              <a:cs typeface="Anton"/>
              <a:sym typeface="Anton"/>
            </a:endParaRPr>
          </a:p>
          <a:p>
            <a:pPr indent="0" lvl="0" marL="0" rtl="0" algn="ctr">
              <a:spcBef>
                <a:spcPts val="0"/>
              </a:spcBef>
              <a:spcAft>
                <a:spcPts val="0"/>
              </a:spcAft>
              <a:buNone/>
            </a:pPr>
            <a:r>
              <a:t/>
            </a:r>
            <a:endParaRPr i="1" sz="3600">
              <a:latin typeface="Anton"/>
              <a:ea typeface="Anton"/>
              <a:cs typeface="Anton"/>
              <a:sym typeface="Anton"/>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pic>
        <p:nvPicPr>
          <p:cNvPr id="481" name="Google Shape;481;p62"/>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82" name="Google Shape;482;p62"/>
          <p:cNvPicPr preferRelativeResize="0"/>
          <p:nvPr/>
        </p:nvPicPr>
        <p:blipFill rotWithShape="1">
          <a:blip r:embed="rId4">
            <a:alphaModFix/>
          </a:blip>
          <a:srcRect b="0" l="19755" r="23718" t="0"/>
          <a:stretch/>
        </p:blipFill>
        <p:spPr>
          <a:xfrm>
            <a:off x="5594000" y="1130600"/>
            <a:ext cx="3160451" cy="3143250"/>
          </a:xfrm>
          <a:prstGeom prst="rect">
            <a:avLst/>
          </a:prstGeom>
          <a:noFill/>
          <a:ln>
            <a:noFill/>
          </a:ln>
        </p:spPr>
      </p:pic>
      <p:sp>
        <p:nvSpPr>
          <p:cNvPr id="483" name="Google Shape;483;p62"/>
          <p:cNvSpPr txBox="1"/>
          <p:nvPr/>
        </p:nvSpPr>
        <p:spPr>
          <a:xfrm>
            <a:off x="202200" y="469250"/>
            <a:ext cx="5502900" cy="2412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b="1" sz="2400">
              <a:solidFill>
                <a:schemeClr val="dk1"/>
              </a:solidFill>
              <a:highlight>
                <a:schemeClr val="lt1"/>
              </a:highlight>
              <a:latin typeface="Helvetica Neue"/>
              <a:ea typeface="Helvetica Neue"/>
              <a:cs typeface="Helvetica Neue"/>
              <a:sym typeface="Helvetica Neue"/>
            </a:endParaRPr>
          </a:p>
          <a:p>
            <a:pPr indent="0" lvl="0" marL="0" rtl="0" algn="l">
              <a:lnSpc>
                <a:spcPct val="115000"/>
              </a:lnSpc>
              <a:spcBef>
                <a:spcPts val="0"/>
              </a:spcBef>
              <a:spcAft>
                <a:spcPts val="0"/>
              </a:spcAft>
              <a:buNone/>
            </a:pPr>
            <a:r>
              <a:t/>
            </a:r>
            <a:endParaRPr b="1" sz="2400">
              <a:solidFill>
                <a:schemeClr val="dk1"/>
              </a:solidFill>
              <a:highlight>
                <a:schemeClr val="lt1"/>
              </a:highlight>
              <a:latin typeface="Helvetica Neue"/>
              <a:ea typeface="Helvetica Neue"/>
              <a:cs typeface="Helvetica Neue"/>
              <a:sym typeface="Helvetica Neue"/>
            </a:endParaRPr>
          </a:p>
          <a:p>
            <a:pPr indent="0" lvl="0" marL="0" rtl="0" algn="ctr">
              <a:lnSpc>
                <a:spcPct val="115000"/>
              </a:lnSpc>
              <a:spcBef>
                <a:spcPts val="0"/>
              </a:spcBef>
              <a:spcAft>
                <a:spcPts val="0"/>
              </a:spcAft>
              <a:buNone/>
            </a:pPr>
            <a:r>
              <a:rPr i="1" lang="es-419" sz="2000">
                <a:solidFill>
                  <a:schemeClr val="dk1"/>
                </a:solidFill>
                <a:highlight>
                  <a:schemeClr val="lt1"/>
                </a:highlight>
                <a:latin typeface="Helvetica Neue Light"/>
                <a:ea typeface="Helvetica Neue Light"/>
                <a:cs typeface="Helvetica Neue Light"/>
                <a:sym typeface="Helvetica Neue Light"/>
              </a:rPr>
              <a:t>“En una propuesta laboral decía que necesitaba saber Vanilla JS, ¿Dónde lo puedo aprender?”</a:t>
            </a:r>
            <a:endParaRPr i="1" sz="2000">
              <a:solidFill>
                <a:schemeClr val="dk1"/>
              </a:solidFill>
              <a:highlight>
                <a:schemeClr val="lt1"/>
              </a:highlight>
              <a:latin typeface="Helvetica Neue Light"/>
              <a:ea typeface="Helvetica Neue Light"/>
              <a:cs typeface="Helvetica Neue Light"/>
              <a:sym typeface="Helvetica Neue Light"/>
            </a:endParaRPr>
          </a:p>
        </p:txBody>
      </p:sp>
      <p:sp>
        <p:nvSpPr>
          <p:cNvPr id="484" name="Google Shape;484;p62"/>
          <p:cNvSpPr txBox="1"/>
          <p:nvPr/>
        </p:nvSpPr>
        <p:spPr>
          <a:xfrm>
            <a:off x="280800" y="2881250"/>
            <a:ext cx="5502900" cy="16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chemeClr val="lt1"/>
                </a:highlight>
                <a:latin typeface="Helvetica Neue Light"/>
                <a:ea typeface="Helvetica Neue Light"/>
                <a:cs typeface="Helvetica Neue Light"/>
                <a:sym typeface="Helvetica Neue Light"/>
              </a:rPr>
              <a:t>¡Tal como el helado más </a:t>
            </a:r>
            <a:r>
              <a:rPr b="1" lang="es-419" sz="2000">
                <a:solidFill>
                  <a:schemeClr val="dk1"/>
                </a:solidFill>
                <a:highlight>
                  <a:schemeClr val="lt1"/>
                </a:highlight>
                <a:latin typeface="Helvetica Neue"/>
                <a:ea typeface="Helvetica Neue"/>
                <a:cs typeface="Helvetica Neue"/>
                <a:sym typeface="Helvetica Neue"/>
              </a:rPr>
              <a:t>común</a:t>
            </a:r>
            <a:r>
              <a:rPr lang="es-419" sz="2000">
                <a:solidFill>
                  <a:schemeClr val="dk1"/>
                </a:solidFill>
                <a:highlight>
                  <a:schemeClr val="lt1"/>
                </a:highlight>
                <a:latin typeface="Helvetica Neue Light"/>
                <a:ea typeface="Helvetica Neue Light"/>
                <a:cs typeface="Helvetica Neue Light"/>
                <a:sym typeface="Helvetica Neue Light"/>
              </a:rPr>
              <a:t>, el saborizante más </a:t>
            </a:r>
            <a:r>
              <a:rPr b="1" lang="es-419" sz="2000">
                <a:solidFill>
                  <a:schemeClr val="dk1"/>
                </a:solidFill>
                <a:highlight>
                  <a:schemeClr val="lt1"/>
                </a:highlight>
                <a:latin typeface="Helvetica Neue"/>
                <a:ea typeface="Helvetica Neue"/>
                <a:cs typeface="Helvetica Neue"/>
                <a:sym typeface="Helvetica Neue"/>
              </a:rPr>
              <a:t>conocido</a:t>
            </a:r>
            <a:r>
              <a:rPr lang="es-419" sz="2000">
                <a:solidFill>
                  <a:schemeClr val="dk1"/>
                </a:solidFill>
                <a:highlight>
                  <a:schemeClr val="lt1"/>
                </a:highlight>
                <a:latin typeface="Helvetica Neue Light"/>
                <a:ea typeface="Helvetica Neue Light"/>
                <a:cs typeface="Helvetica Neue Light"/>
                <a:sym typeface="Helvetica Neue Light"/>
              </a:rPr>
              <a:t>, o el clásico de los clásicos!</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chemeClr val="lt1"/>
                </a:highlight>
                <a:latin typeface="Helvetica Neue Light"/>
                <a:ea typeface="Helvetica Neue Light"/>
                <a:cs typeface="Helvetica Neue Light"/>
                <a:sym typeface="Helvetica Neue Light"/>
              </a:rPr>
              <a:t>¡JS sin aditivos ni conservantes!</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b="1" lang="es-419" sz="1700">
                <a:solidFill>
                  <a:schemeClr val="dk1"/>
                </a:solidFill>
                <a:highlight>
                  <a:srgbClr val="E0FF00"/>
                </a:highlight>
                <a:latin typeface="Helvetica Neue"/>
                <a:ea typeface="Helvetica Neue"/>
                <a:cs typeface="Helvetica Neue"/>
                <a:sym typeface="Helvetica Neue"/>
              </a:rPr>
              <a:t>(mejor dicho, sin librerías externas)</a:t>
            </a:r>
            <a:endParaRPr b="1" sz="1700">
              <a:solidFill>
                <a:schemeClr val="dk1"/>
              </a:solidFill>
              <a:highlight>
                <a:srgbClr val="E0FF00"/>
              </a:highlight>
              <a:latin typeface="Helvetica Neue"/>
              <a:ea typeface="Helvetica Neue"/>
              <a:cs typeface="Helvetica Neue"/>
              <a:sym typeface="Helvetica Neue"/>
            </a:endParaRPr>
          </a:p>
        </p:txBody>
      </p:sp>
      <p:sp>
        <p:nvSpPr>
          <p:cNvPr id="485" name="Google Shape;485;p62"/>
          <p:cNvSpPr txBox="1"/>
          <p:nvPr/>
        </p:nvSpPr>
        <p:spPr>
          <a:xfrm>
            <a:off x="1671825" y="249775"/>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¡PREGUNTA RÁPIDA!</a:t>
            </a:r>
            <a:endParaRPr i="1" sz="3600">
              <a:latin typeface="Anton"/>
              <a:ea typeface="Anton"/>
              <a:cs typeface="Anton"/>
              <a:sym typeface="Anton"/>
            </a:endParaRPr>
          </a:p>
          <a:p>
            <a:pPr indent="0" lvl="0" marL="0" rtl="0" algn="ctr">
              <a:spcBef>
                <a:spcPts val="0"/>
              </a:spcBef>
              <a:spcAft>
                <a:spcPts val="0"/>
              </a:spcAft>
              <a:buNone/>
            </a:pPr>
            <a:r>
              <a:t/>
            </a:r>
            <a:endParaRPr i="1" sz="3600">
              <a:latin typeface="Anton"/>
              <a:ea typeface="Anton"/>
              <a:cs typeface="Anton"/>
              <a:sym typeface="Anto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4"/>
                                        </p:tgtEl>
                                        <p:attrNameLst>
                                          <p:attrName>style.visibility</p:attrName>
                                        </p:attrNameLst>
                                      </p:cBhvr>
                                      <p:to>
                                        <p:strVal val="visible"/>
                                      </p:to>
                                    </p:set>
                                    <p:animEffect filter="fade" transition="in">
                                      <p:cBhvr>
                                        <p:cTn dur="1000"/>
                                        <p:tgtEl>
                                          <p:spTgt spid="4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63"/>
          <p:cNvSpPr txBox="1"/>
          <p:nvPr/>
        </p:nvSpPr>
        <p:spPr>
          <a:xfrm>
            <a:off x="852150" y="1971850"/>
            <a:ext cx="7439700" cy="133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2000">
                <a:solidFill>
                  <a:schemeClr val="dk1"/>
                </a:solidFill>
                <a:highlight>
                  <a:srgbClr val="FFFFFF"/>
                </a:highlight>
                <a:latin typeface="Didact Gothic"/>
                <a:ea typeface="Didact Gothic"/>
                <a:cs typeface="Didact Gothic"/>
                <a:sym typeface="Didact Gothic"/>
              </a:rPr>
              <a:t> </a:t>
            </a:r>
            <a:r>
              <a:rPr lang="es-419" sz="2000">
                <a:solidFill>
                  <a:schemeClr val="dk1"/>
                </a:solidFill>
                <a:highlight>
                  <a:srgbClr val="FFFFFF"/>
                </a:highlight>
                <a:latin typeface="Helvetica Neue Light"/>
                <a:ea typeface="Helvetica Neue Light"/>
                <a:cs typeface="Helvetica Neue Light"/>
                <a:sym typeface="Helvetica Neue Light"/>
              </a:rPr>
              <a:t>Esto debe ser incluido en el head del html. También podemos introducir nuestro código javascript dentro de la etiqueta </a:t>
            </a:r>
            <a:r>
              <a:rPr lang="es-419" sz="1800">
                <a:solidFill>
                  <a:schemeClr val="dk1"/>
                </a:solidFill>
                <a:highlight>
                  <a:srgbClr val="FFFFFF"/>
                </a:highlight>
                <a:latin typeface="Courier New"/>
                <a:ea typeface="Courier New"/>
                <a:cs typeface="Courier New"/>
                <a:sym typeface="Courier New"/>
              </a:rPr>
              <a:t>&lt;script&gt;&lt;/script&gt;</a:t>
            </a:r>
            <a:r>
              <a:rPr lang="es-419" sz="2000">
                <a:solidFill>
                  <a:schemeClr val="dk1"/>
                </a:solidFill>
                <a:highlight>
                  <a:srgbClr val="FFFFFF"/>
                </a:highlight>
                <a:latin typeface="Helvetica Neue Light"/>
                <a:ea typeface="Helvetica Neue Light"/>
                <a:cs typeface="Helvetica Neue Light"/>
                <a:sym typeface="Helvetica Neue Light"/>
              </a:rPr>
              <a:t>. Por ejemplo: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b="1" sz="2000">
              <a:solidFill>
                <a:schemeClr val="dk1"/>
              </a:solidFill>
              <a:highlight>
                <a:srgbClr val="FFFFFF"/>
              </a:highlight>
              <a:latin typeface="Didact Gothic"/>
              <a:ea typeface="Didact Gothic"/>
              <a:cs typeface="Didact Gothic"/>
              <a:sym typeface="Didact Gothic"/>
            </a:endParaRPr>
          </a:p>
        </p:txBody>
      </p:sp>
      <p:sp>
        <p:nvSpPr>
          <p:cNvPr id="491" name="Google Shape;491;p63"/>
          <p:cNvSpPr txBox="1"/>
          <p:nvPr/>
        </p:nvSpPr>
        <p:spPr>
          <a:xfrm>
            <a:off x="398400" y="231525"/>
            <a:ext cx="83472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INCLUIR EL ARCHIVO JS EN NUESTRO HTML</a:t>
            </a:r>
            <a:endParaRPr i="1" sz="3600">
              <a:latin typeface="Anton"/>
              <a:ea typeface="Anton"/>
              <a:cs typeface="Anton"/>
              <a:sym typeface="Anton"/>
            </a:endParaRPr>
          </a:p>
          <a:p>
            <a:pPr indent="0" lvl="0" marL="0" rtl="0" algn="ctr">
              <a:spcBef>
                <a:spcPts val="0"/>
              </a:spcBef>
              <a:spcAft>
                <a:spcPts val="0"/>
              </a:spcAft>
              <a:buNone/>
            </a:pPr>
            <a:r>
              <a:t/>
            </a:r>
            <a:endParaRPr i="1" sz="3600">
              <a:latin typeface="Anton"/>
              <a:ea typeface="Anton"/>
              <a:cs typeface="Anton"/>
              <a:sym typeface="Anton"/>
            </a:endParaRPr>
          </a:p>
        </p:txBody>
      </p:sp>
      <p:pic>
        <p:nvPicPr>
          <p:cNvPr id="492" name="Google Shape;492;p63"/>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93" name="Google Shape;493;p63"/>
          <p:cNvPicPr preferRelativeResize="0"/>
          <p:nvPr/>
        </p:nvPicPr>
        <p:blipFill rotWithShape="1">
          <a:blip r:embed="rId4">
            <a:alphaModFix/>
          </a:blip>
          <a:srcRect b="5092" l="7054" r="0" t="5092"/>
          <a:stretch/>
        </p:blipFill>
        <p:spPr>
          <a:xfrm>
            <a:off x="1748637" y="1297688"/>
            <a:ext cx="5646724" cy="597100"/>
          </a:xfrm>
          <a:prstGeom prst="rect">
            <a:avLst/>
          </a:prstGeom>
          <a:noFill/>
          <a:ln>
            <a:noFill/>
          </a:ln>
        </p:spPr>
      </p:pic>
      <p:pic>
        <p:nvPicPr>
          <p:cNvPr id="494" name="Google Shape;494;p63"/>
          <p:cNvPicPr preferRelativeResize="0"/>
          <p:nvPr/>
        </p:nvPicPr>
        <p:blipFill rotWithShape="1">
          <a:blip r:embed="rId5">
            <a:alphaModFix/>
          </a:blip>
          <a:srcRect b="0" l="6994" r="0" t="0"/>
          <a:stretch/>
        </p:blipFill>
        <p:spPr>
          <a:xfrm>
            <a:off x="1032525" y="3426825"/>
            <a:ext cx="7078950" cy="11515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64"/>
          <p:cNvSpPr txBox="1"/>
          <p:nvPr/>
        </p:nvSpPr>
        <p:spPr>
          <a:xfrm>
            <a:off x="905875" y="2254250"/>
            <a:ext cx="7439700" cy="167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Es el método de ejecución de scripts más básico. En este caso se incluyen las </a:t>
            </a:r>
            <a:r>
              <a:rPr b="1" lang="es-419" sz="2000">
                <a:solidFill>
                  <a:schemeClr val="dk1"/>
                </a:solidFill>
                <a:highlight>
                  <a:srgbClr val="FFFFFF"/>
                </a:highlight>
                <a:latin typeface="Helvetica Neue"/>
                <a:ea typeface="Helvetica Neue"/>
                <a:cs typeface="Helvetica Neue"/>
                <a:sym typeface="Helvetica Neue"/>
              </a:rPr>
              <a:t>instrucciones dentro de la etiqueta &lt;script&gt;</a:t>
            </a:r>
            <a:r>
              <a:rPr lang="es-419" sz="2000">
                <a:solidFill>
                  <a:schemeClr val="dk1"/>
                </a:solidFill>
                <a:highlight>
                  <a:srgbClr val="FFFFFF"/>
                </a:highlight>
                <a:latin typeface="Helvetica Neue Light"/>
                <a:ea typeface="Helvetica Neue Light"/>
                <a:cs typeface="Helvetica Neue Light"/>
                <a:sym typeface="Helvetica Neue Light"/>
              </a:rPr>
              <a:t>, y cuando el navegador lee la página y encuentra un script</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va interpretando las líneas de código y las va </a:t>
            </a:r>
            <a:r>
              <a:rPr b="1" lang="es-419" sz="2000">
                <a:solidFill>
                  <a:schemeClr val="dk1"/>
                </a:solidFill>
                <a:highlight>
                  <a:srgbClr val="FFFFFF"/>
                </a:highlight>
                <a:latin typeface="Helvetica Neue"/>
                <a:ea typeface="Helvetica Neue"/>
                <a:cs typeface="Helvetica Neue"/>
                <a:sym typeface="Helvetica Neue"/>
              </a:rPr>
              <a:t>ejecutando una después de otra.</a:t>
            </a:r>
            <a:endParaRPr b="1" sz="2000">
              <a:solidFill>
                <a:schemeClr val="dk1"/>
              </a:solidFill>
              <a:highlight>
                <a:srgbClr val="FFFFFF"/>
              </a:highlight>
              <a:latin typeface="Helvetica Neue"/>
              <a:ea typeface="Helvetica Neue"/>
              <a:cs typeface="Helvetica Neue"/>
              <a:sym typeface="Helvetica Neue"/>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500" name="Google Shape;500;p64"/>
          <p:cNvSpPr txBox="1"/>
          <p:nvPr/>
        </p:nvSpPr>
        <p:spPr>
          <a:xfrm>
            <a:off x="2516550" y="682100"/>
            <a:ext cx="4110900" cy="98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419" sz="4000">
                <a:latin typeface="Anton"/>
                <a:ea typeface="Anton"/>
                <a:cs typeface="Anton"/>
                <a:sym typeface="Anton"/>
              </a:rPr>
              <a:t>TIPOS DE EJECUCIÓN</a:t>
            </a:r>
            <a:endParaRPr i="1" sz="4000">
              <a:latin typeface="Anton"/>
              <a:ea typeface="Anton"/>
              <a:cs typeface="Anton"/>
              <a:sym typeface="Anton"/>
            </a:endParaRPr>
          </a:p>
          <a:p>
            <a:pPr indent="0" lvl="0" marL="0" rtl="0" algn="ctr">
              <a:spcBef>
                <a:spcPts val="0"/>
              </a:spcBef>
              <a:spcAft>
                <a:spcPts val="0"/>
              </a:spcAft>
              <a:buNone/>
            </a:pPr>
            <a:r>
              <a:rPr lang="es-419" sz="2700">
                <a:latin typeface="Anton"/>
                <a:ea typeface="Anton"/>
                <a:cs typeface="Anton"/>
                <a:sym typeface="Anton"/>
              </a:rPr>
              <a:t>Ejecución directa</a:t>
            </a:r>
            <a:endParaRPr sz="2700">
              <a:latin typeface="Anton"/>
              <a:ea typeface="Anton"/>
              <a:cs typeface="Anton"/>
              <a:sym typeface="Anton"/>
            </a:endParaRPr>
          </a:p>
          <a:p>
            <a:pPr indent="0" lvl="0" marL="0" rtl="0" algn="l">
              <a:spcBef>
                <a:spcPts val="0"/>
              </a:spcBef>
              <a:spcAft>
                <a:spcPts val="0"/>
              </a:spcAft>
              <a:buNone/>
            </a:pPr>
            <a:r>
              <a:t/>
            </a:r>
            <a:endParaRPr i="1" sz="3600">
              <a:latin typeface="Anton"/>
              <a:ea typeface="Anton"/>
              <a:cs typeface="Anton"/>
              <a:sym typeface="Anton"/>
            </a:endParaRPr>
          </a:p>
        </p:txBody>
      </p:sp>
      <p:pic>
        <p:nvPicPr>
          <p:cNvPr id="501" name="Google Shape;501;p64"/>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20"/>
          <p:cNvSpPr txBox="1"/>
          <p:nvPr/>
        </p:nvSpPr>
        <p:spPr>
          <a:xfrm>
            <a:off x="207450" y="986850"/>
            <a:ext cx="8729100" cy="725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Son actividades o ejercicios que se realizan durante la cursada, para enfocarse en </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la práctica.</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Helvetica Neue Light"/>
              <a:ea typeface="Helvetica Neue Light"/>
              <a:cs typeface="Helvetica Neue Light"/>
              <a:sym typeface="Helvetica Neue Light"/>
            </a:endParaRPr>
          </a:p>
        </p:txBody>
      </p:sp>
      <p:pic>
        <p:nvPicPr>
          <p:cNvPr id="93" name="Google Shape;93;p20"/>
          <p:cNvPicPr preferRelativeResize="0"/>
          <p:nvPr/>
        </p:nvPicPr>
        <p:blipFill rotWithShape="1">
          <a:blip r:embed="rId3">
            <a:alphaModFix/>
          </a:blip>
          <a:srcRect b="0" l="0" r="0" t="0"/>
          <a:stretch/>
        </p:blipFill>
        <p:spPr>
          <a:xfrm>
            <a:off x="7750025" y="4693400"/>
            <a:ext cx="1186526" cy="330675"/>
          </a:xfrm>
          <a:prstGeom prst="rect">
            <a:avLst/>
          </a:prstGeom>
          <a:noFill/>
          <a:ln>
            <a:noFill/>
          </a:ln>
        </p:spPr>
      </p:pic>
      <p:sp>
        <p:nvSpPr>
          <p:cNvPr id="94" name="Google Shape;94;p20"/>
          <p:cNvSpPr txBox="1"/>
          <p:nvPr/>
        </p:nvSpPr>
        <p:spPr>
          <a:xfrm>
            <a:off x="4522125" y="3393931"/>
            <a:ext cx="3651000" cy="928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00"/>
              <a:buFont typeface="Arial"/>
              <a:buNone/>
            </a:pPr>
            <a:r>
              <a:rPr b="1" i="0" lang="es-419" sz="1500" u="none" cap="none" strike="noStrike">
                <a:solidFill>
                  <a:srgbClr val="000000"/>
                </a:solidFill>
                <a:latin typeface="Helvetica Neue"/>
                <a:ea typeface="Helvetica Neue"/>
                <a:cs typeface="Helvetica Neue"/>
                <a:sym typeface="Helvetica Neue"/>
              </a:rPr>
              <a:t>Desafíos entregables</a:t>
            </a:r>
            <a:endParaRPr b="1" i="0" sz="1500" u="none" cap="none" strike="noStrike">
              <a:solidFill>
                <a:srgbClr val="000000"/>
              </a:solidFill>
              <a:latin typeface="Helvetica Neue"/>
              <a:ea typeface="Helvetica Neue"/>
              <a:cs typeface="Helvetica Neue"/>
              <a:sym typeface="Helvetica Neue"/>
            </a:endParaRPr>
          </a:p>
          <a:p>
            <a:pPr indent="0" lvl="0" marL="0" marR="0" rtl="0" algn="ctr">
              <a:lnSpc>
                <a:spcPct val="115000"/>
              </a:lnSpc>
              <a:spcBef>
                <a:spcPts val="0"/>
              </a:spcBef>
              <a:spcAft>
                <a:spcPts val="0"/>
              </a:spcAft>
              <a:buClr>
                <a:srgbClr val="000000"/>
              </a:buClr>
              <a:buSzPts val="1500"/>
              <a:buFont typeface="Arial"/>
              <a:buNone/>
            </a:pPr>
            <a:r>
              <a:rPr b="0" i="0" lang="es-419" sz="1400" u="none" cap="none" strike="noStrike">
                <a:solidFill>
                  <a:srgbClr val="000000"/>
                </a:solidFill>
                <a:latin typeface="Helvetica Neue Light"/>
                <a:ea typeface="Helvetica Neue Light"/>
                <a:cs typeface="Helvetica Neue Light"/>
                <a:sym typeface="Helvetica Neue Light"/>
              </a:rPr>
              <a:t>Relacionados completamente con el </a:t>
            </a:r>
            <a:r>
              <a:rPr b="0" i="0" lang="es-419" sz="1400" u="none" cap="none" strike="noStrike">
                <a:solidFill>
                  <a:srgbClr val="000000"/>
                </a:solidFill>
                <a:latin typeface="Helvetica Neue"/>
                <a:ea typeface="Helvetica Neue"/>
                <a:cs typeface="Helvetica Neue"/>
                <a:sym typeface="Helvetica Neue"/>
              </a:rPr>
              <a:t>Proyecto Final</a:t>
            </a:r>
            <a:r>
              <a:rPr b="0" i="0" lang="es-419" sz="1400" u="none" cap="none" strike="noStrike">
                <a:solidFill>
                  <a:srgbClr val="000000"/>
                </a:solidFill>
                <a:latin typeface="Helvetica Neue Light"/>
                <a:ea typeface="Helvetica Neue Light"/>
                <a:cs typeface="Helvetica Neue Light"/>
                <a:sym typeface="Helvetica Neue Light"/>
              </a:rPr>
              <a:t>. Deben ser subidos obligatoriamente a la plataforma </a:t>
            </a:r>
            <a:r>
              <a:rPr b="0" i="0" lang="es-419" sz="1400" u="none" cap="none" strike="noStrike">
                <a:solidFill>
                  <a:schemeClr val="dk1"/>
                </a:solidFill>
                <a:latin typeface="Helvetica Neue Light"/>
                <a:ea typeface="Helvetica Neue Light"/>
                <a:cs typeface="Helvetica Neue Light"/>
                <a:sym typeface="Helvetica Neue Light"/>
              </a:rPr>
              <a:t>hasta 7 días luego de la clase </a:t>
            </a:r>
            <a:r>
              <a:rPr b="0" i="0" lang="es-419" sz="1400" u="none" cap="none" strike="noStrike">
                <a:solidFill>
                  <a:srgbClr val="000000"/>
                </a:solidFill>
                <a:latin typeface="Helvetica Neue Light"/>
                <a:ea typeface="Helvetica Neue Light"/>
                <a:cs typeface="Helvetica Neue Light"/>
                <a:sym typeface="Helvetica Neue Light"/>
              </a:rPr>
              <a:t>para que sean corregidos. </a:t>
            </a:r>
            <a:endParaRPr b="0" i="0" sz="1400" u="none" cap="none" strike="noStrike">
              <a:solidFill>
                <a:srgbClr val="000000"/>
              </a:solidFill>
              <a:latin typeface="Helvetica Neue Light"/>
              <a:ea typeface="Helvetica Neue Light"/>
              <a:cs typeface="Helvetica Neue Light"/>
              <a:sym typeface="Helvetica Neue Light"/>
            </a:endParaRPr>
          </a:p>
        </p:txBody>
      </p:sp>
      <p:sp>
        <p:nvSpPr>
          <p:cNvPr id="95" name="Google Shape;95;p20"/>
          <p:cNvSpPr txBox="1"/>
          <p:nvPr/>
        </p:nvSpPr>
        <p:spPr>
          <a:xfrm>
            <a:off x="1398000" y="1571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DESAFÍOS Y ENTREGABLES</a:t>
            </a:r>
            <a:endParaRPr b="0" i="1" sz="3600" u="none" cap="none" strike="noStrike">
              <a:solidFill>
                <a:srgbClr val="000000"/>
              </a:solidFill>
              <a:latin typeface="Anton"/>
              <a:ea typeface="Anton"/>
              <a:cs typeface="Anton"/>
              <a:sym typeface="Anton"/>
            </a:endParaRPr>
          </a:p>
        </p:txBody>
      </p:sp>
      <p:pic>
        <p:nvPicPr>
          <p:cNvPr id="96" name="Google Shape;96;p20"/>
          <p:cNvPicPr preferRelativeResize="0"/>
          <p:nvPr/>
        </p:nvPicPr>
        <p:blipFill rotWithShape="1">
          <a:blip r:embed="rId4">
            <a:alphaModFix/>
          </a:blip>
          <a:srcRect b="0" l="0" r="0" t="0"/>
          <a:stretch/>
        </p:blipFill>
        <p:spPr>
          <a:xfrm>
            <a:off x="5657900" y="1877899"/>
            <a:ext cx="1379450" cy="1379450"/>
          </a:xfrm>
          <a:prstGeom prst="rect">
            <a:avLst/>
          </a:prstGeom>
          <a:noFill/>
          <a:ln>
            <a:noFill/>
          </a:ln>
        </p:spPr>
      </p:pic>
      <p:pic>
        <p:nvPicPr>
          <p:cNvPr id="97" name="Google Shape;97;p20"/>
          <p:cNvPicPr preferRelativeResize="0"/>
          <p:nvPr/>
        </p:nvPicPr>
        <p:blipFill rotWithShape="1">
          <a:blip r:embed="rId5">
            <a:alphaModFix/>
          </a:blip>
          <a:srcRect b="0" l="0" r="0" t="0"/>
          <a:stretch/>
        </p:blipFill>
        <p:spPr>
          <a:xfrm>
            <a:off x="1717100" y="1877899"/>
            <a:ext cx="1379450" cy="1379450"/>
          </a:xfrm>
          <a:prstGeom prst="rect">
            <a:avLst/>
          </a:prstGeom>
          <a:noFill/>
          <a:ln>
            <a:noFill/>
          </a:ln>
        </p:spPr>
      </p:pic>
      <p:sp>
        <p:nvSpPr>
          <p:cNvPr id="98" name="Google Shape;98;p20"/>
          <p:cNvSpPr/>
          <p:nvPr/>
        </p:nvSpPr>
        <p:spPr>
          <a:xfrm>
            <a:off x="6691025" y="1876725"/>
            <a:ext cx="458100" cy="458100"/>
          </a:xfrm>
          <a:prstGeom prst="ellipse">
            <a:avLst/>
          </a:prstGeom>
          <a:solidFill>
            <a:srgbClr val="22222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419" sz="900">
                <a:solidFill>
                  <a:srgbClr val="FFFFFF"/>
                </a:solidFill>
                <a:latin typeface="Helvetica Neue"/>
                <a:ea typeface="Helvetica Neue"/>
                <a:cs typeface="Helvetica Neue"/>
                <a:sym typeface="Helvetica Neue"/>
              </a:rPr>
              <a:t>11</a:t>
            </a:r>
            <a:endParaRPr b="1" i="0" sz="900" u="none" cap="none" strike="noStrike">
              <a:solidFill>
                <a:srgbClr val="FFFFFF"/>
              </a:solidFill>
              <a:latin typeface="Helvetica Neue"/>
              <a:ea typeface="Helvetica Neue"/>
              <a:cs typeface="Helvetica Neue"/>
              <a:sym typeface="Helvetica Neue"/>
            </a:endParaRPr>
          </a:p>
        </p:txBody>
      </p:sp>
      <p:sp>
        <p:nvSpPr>
          <p:cNvPr id="99" name="Google Shape;99;p20"/>
          <p:cNvSpPr txBox="1"/>
          <p:nvPr/>
        </p:nvSpPr>
        <p:spPr>
          <a:xfrm>
            <a:off x="581325" y="3393931"/>
            <a:ext cx="3651000" cy="928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500"/>
              <a:buFont typeface="Arial"/>
              <a:buNone/>
            </a:pPr>
            <a:r>
              <a:rPr b="1" i="0" lang="es-419" sz="1500" u="none" cap="none" strike="noStrike">
                <a:solidFill>
                  <a:schemeClr val="dk1"/>
                </a:solidFill>
                <a:latin typeface="Helvetica Neue"/>
                <a:ea typeface="Helvetica Neue"/>
                <a:cs typeface="Helvetica Neue"/>
                <a:sym typeface="Helvetica Neue"/>
              </a:rPr>
              <a:t>Desafíos genéricos</a:t>
            </a:r>
            <a:endParaRPr b="1" i="0" sz="1500" u="none" cap="none" strike="noStrike">
              <a:solidFill>
                <a:schemeClr val="dk1"/>
              </a:solidFill>
              <a:latin typeface="Helvetica Neue"/>
              <a:ea typeface="Helvetica Neue"/>
              <a:cs typeface="Helvetica Neue"/>
              <a:sym typeface="Helvetica Neue"/>
            </a:endParaRPr>
          </a:p>
          <a:p>
            <a:pPr indent="0" lvl="0" marL="0" marR="0" rtl="0" algn="ctr">
              <a:lnSpc>
                <a:spcPct val="115000"/>
              </a:lnSpc>
              <a:spcBef>
                <a:spcPts val="0"/>
              </a:spcBef>
              <a:spcAft>
                <a:spcPts val="0"/>
              </a:spcAft>
              <a:buClr>
                <a:schemeClr val="dk1"/>
              </a:buClr>
              <a:buSzPts val="1500"/>
              <a:buFont typeface="Arial"/>
              <a:buNone/>
            </a:pPr>
            <a:r>
              <a:rPr b="0" i="0" lang="es-419" sz="1400" u="none" cap="none" strike="noStrike">
                <a:solidFill>
                  <a:schemeClr val="dk1"/>
                </a:solidFill>
                <a:latin typeface="Helvetica Neue Light"/>
                <a:ea typeface="Helvetica Neue Light"/>
                <a:cs typeface="Helvetica Neue Light"/>
                <a:sym typeface="Helvetica Neue Light"/>
              </a:rPr>
              <a:t>Ayudan a poner en práctica los conceptos y la teoría vista en clase No deben ser subidos a la plataforma.</a:t>
            </a:r>
            <a:endParaRPr b="0" i="0" sz="14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500"/>
              <a:buFont typeface="Arial"/>
              <a:buNone/>
            </a:pPr>
            <a:r>
              <a:t/>
            </a:r>
            <a:endParaRPr b="1" i="0" sz="1500" u="none" cap="none" strike="noStrike">
              <a:solidFill>
                <a:srgbClr val="000000"/>
              </a:solidFill>
              <a:latin typeface="Helvetica Neue"/>
              <a:ea typeface="Helvetica Neue"/>
              <a:cs typeface="Helvetica Neue"/>
              <a:sym typeface="Helvetica Neue"/>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65"/>
          <p:cNvSpPr txBox="1"/>
          <p:nvPr/>
        </p:nvSpPr>
        <p:spPr>
          <a:xfrm>
            <a:off x="852150" y="2016125"/>
            <a:ext cx="7439700" cy="2404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Los eventos son </a:t>
            </a:r>
            <a:r>
              <a:rPr b="1" lang="es-419" sz="2000">
                <a:solidFill>
                  <a:schemeClr val="dk1"/>
                </a:solidFill>
                <a:highlight>
                  <a:srgbClr val="FFFFFF"/>
                </a:highlight>
                <a:latin typeface="Helvetica Neue"/>
                <a:ea typeface="Helvetica Neue"/>
                <a:cs typeface="Helvetica Neue"/>
                <a:sym typeface="Helvetica Neue"/>
              </a:rPr>
              <a:t>acciones que realiza el usuario</a:t>
            </a:r>
            <a:r>
              <a:rPr lang="es-419" sz="2000">
                <a:solidFill>
                  <a:schemeClr val="dk1"/>
                </a:solidFill>
                <a:highlight>
                  <a:srgbClr val="FFFFFF"/>
                </a:highlight>
                <a:latin typeface="Helvetica Neue Light"/>
                <a:ea typeface="Helvetica Neue Light"/>
                <a:cs typeface="Helvetica Neue Light"/>
                <a:sym typeface="Helvetica Neue Light"/>
              </a:rPr>
              <a:t>. Los programas como Javascript están preparados para atrapar determinadas acciones realizadas, en este caso sobre la página,</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y </a:t>
            </a:r>
            <a:r>
              <a:rPr b="1" lang="es-419" sz="2000">
                <a:solidFill>
                  <a:schemeClr val="dk1"/>
                </a:solidFill>
                <a:highlight>
                  <a:srgbClr val="FFFFFF"/>
                </a:highlight>
                <a:latin typeface="Helvetica Neue"/>
                <a:ea typeface="Helvetica Neue"/>
                <a:cs typeface="Helvetica Neue"/>
                <a:sym typeface="Helvetica Neue"/>
              </a:rPr>
              <a:t>realizar acciones como respuesta</a:t>
            </a:r>
            <a:r>
              <a:rPr lang="es-419" sz="2000">
                <a:solidFill>
                  <a:schemeClr val="dk1"/>
                </a:solidFill>
                <a:highlight>
                  <a:srgbClr val="FFFFFF"/>
                </a:highlight>
                <a:latin typeface="Helvetica Neue Light"/>
                <a:ea typeface="Helvetica Neue Light"/>
                <a:cs typeface="Helvetica Neue Light"/>
                <a:sym typeface="Helvetica Neue Light"/>
              </a:rPr>
              <a:t>.</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Por ejemplo la pulsación de un botón, el movimiento del ratón o la selección de texto de la página.</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507" name="Google Shape;507;p65"/>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08" name="Google Shape;508;p65"/>
          <p:cNvSpPr txBox="1"/>
          <p:nvPr/>
        </p:nvSpPr>
        <p:spPr>
          <a:xfrm>
            <a:off x="2446500" y="682125"/>
            <a:ext cx="4039800" cy="601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i="1" lang="es-419" sz="4000">
                <a:latin typeface="Anton"/>
                <a:ea typeface="Anton"/>
                <a:cs typeface="Anton"/>
                <a:sym typeface="Anton"/>
              </a:rPr>
              <a:t>TIPOS</a:t>
            </a:r>
            <a:r>
              <a:rPr i="1" lang="es-419" sz="4000">
                <a:latin typeface="Anton"/>
                <a:ea typeface="Anton"/>
                <a:cs typeface="Anton"/>
                <a:sym typeface="Anton"/>
              </a:rPr>
              <a:t> DE </a:t>
            </a:r>
            <a:r>
              <a:rPr i="1" lang="es-419" sz="4000">
                <a:latin typeface="Anton"/>
                <a:ea typeface="Anton"/>
                <a:cs typeface="Anton"/>
                <a:sym typeface="Anton"/>
              </a:rPr>
              <a:t>EJECUCIÓN</a:t>
            </a:r>
            <a:endParaRPr i="1" sz="4000">
              <a:latin typeface="Anton"/>
              <a:ea typeface="Anton"/>
              <a:cs typeface="Anton"/>
              <a:sym typeface="Anton"/>
            </a:endParaRPr>
          </a:p>
          <a:p>
            <a:pPr indent="0" lvl="0" marL="0" marR="0" rtl="0" algn="ctr">
              <a:lnSpc>
                <a:spcPct val="100000"/>
              </a:lnSpc>
              <a:spcBef>
                <a:spcPts val="0"/>
              </a:spcBef>
              <a:spcAft>
                <a:spcPts val="0"/>
              </a:spcAft>
              <a:buNone/>
            </a:pPr>
            <a:r>
              <a:rPr lang="es-419" sz="2800">
                <a:latin typeface="Anton"/>
                <a:ea typeface="Anton"/>
                <a:cs typeface="Anton"/>
                <a:sym typeface="Anton"/>
              </a:rPr>
              <a:t>Respuesta a un evento</a:t>
            </a:r>
            <a:endParaRPr sz="2800">
              <a:latin typeface="Anton"/>
              <a:ea typeface="Anton"/>
              <a:cs typeface="Anton"/>
              <a:sym typeface="Anton"/>
            </a:endParaRPr>
          </a:p>
          <a:p>
            <a:pPr indent="0" lvl="0" marL="0" rtl="0" algn="l">
              <a:spcBef>
                <a:spcPts val="0"/>
              </a:spcBef>
              <a:spcAft>
                <a:spcPts val="0"/>
              </a:spcAft>
              <a:buNone/>
            </a:pPr>
            <a:r>
              <a:t/>
            </a:r>
            <a:endParaRPr i="1" sz="3600">
              <a:latin typeface="Anton"/>
              <a:ea typeface="Anton"/>
              <a:cs typeface="Anton"/>
              <a:sym typeface="Anton"/>
            </a:endParaRPr>
          </a:p>
          <a:p>
            <a:pPr indent="0" lvl="0" marL="0" rtl="0" algn="l">
              <a:spcBef>
                <a:spcPts val="0"/>
              </a:spcBef>
              <a:spcAft>
                <a:spcPts val="0"/>
              </a:spcAft>
              <a:buNone/>
            </a:pPr>
            <a:r>
              <a:t/>
            </a:r>
            <a:endParaRPr i="1" sz="3600">
              <a:latin typeface="Anton"/>
              <a:ea typeface="Anton"/>
              <a:cs typeface="Anton"/>
              <a:sym typeface="Anton"/>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66"/>
          <p:cNvSpPr txBox="1"/>
          <p:nvPr/>
        </p:nvSpPr>
        <p:spPr>
          <a:xfrm>
            <a:off x="852150" y="1612988"/>
            <a:ext cx="7439700" cy="167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La manera estándar de JS de </a:t>
            </a:r>
            <a:r>
              <a:rPr b="1" lang="es-419" sz="2000">
                <a:solidFill>
                  <a:schemeClr val="dk1"/>
                </a:solidFill>
                <a:highlight>
                  <a:srgbClr val="FFFFFF"/>
                </a:highlight>
                <a:latin typeface="Helvetica Neue"/>
                <a:ea typeface="Helvetica Neue"/>
                <a:cs typeface="Helvetica Neue"/>
                <a:sym typeface="Helvetica Neue"/>
              </a:rPr>
              <a:t>almacenar valores</a:t>
            </a:r>
            <a:r>
              <a:rPr lang="es-419" sz="2000">
                <a:solidFill>
                  <a:schemeClr val="dk1"/>
                </a:solidFill>
                <a:highlight>
                  <a:srgbClr val="FFFFFF"/>
                </a:highlight>
                <a:latin typeface="Helvetica Neue Light"/>
                <a:ea typeface="Helvetica Neue Light"/>
                <a:cs typeface="Helvetica Neue Light"/>
                <a:sym typeface="Helvetica Neue Light"/>
              </a:rPr>
              <a:t> en memoria es a través del uso de variables.</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514" name="Google Shape;514;p66"/>
          <p:cNvSpPr txBox="1"/>
          <p:nvPr/>
        </p:nvSpPr>
        <p:spPr>
          <a:xfrm>
            <a:off x="1671825" y="7254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VARIABLES</a:t>
            </a:r>
            <a:endParaRPr i="1" sz="3600">
              <a:latin typeface="Anton"/>
              <a:ea typeface="Anton"/>
              <a:cs typeface="Anton"/>
              <a:sym typeface="Anton"/>
            </a:endParaRPr>
          </a:p>
          <a:p>
            <a:pPr indent="0" lvl="0" marL="0" rtl="0" algn="ctr">
              <a:spcBef>
                <a:spcPts val="0"/>
              </a:spcBef>
              <a:spcAft>
                <a:spcPts val="0"/>
              </a:spcAft>
              <a:buNone/>
            </a:pPr>
            <a:r>
              <a:t/>
            </a:r>
            <a:endParaRPr i="1" sz="3600">
              <a:latin typeface="Anton"/>
              <a:ea typeface="Anton"/>
              <a:cs typeface="Anton"/>
              <a:sym typeface="Anton"/>
            </a:endParaRPr>
          </a:p>
        </p:txBody>
      </p:sp>
      <p:pic>
        <p:nvPicPr>
          <p:cNvPr id="515" name="Google Shape;515;p66"/>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16" name="Google Shape;516;p66"/>
          <p:cNvPicPr preferRelativeResize="0"/>
          <p:nvPr/>
        </p:nvPicPr>
        <p:blipFill rotWithShape="1">
          <a:blip r:embed="rId4">
            <a:alphaModFix/>
          </a:blip>
          <a:srcRect b="36828" l="0" r="0" t="0"/>
          <a:stretch/>
        </p:blipFill>
        <p:spPr>
          <a:xfrm>
            <a:off x="2405550" y="2761325"/>
            <a:ext cx="4198651" cy="129535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67"/>
          <p:cNvSpPr txBox="1"/>
          <p:nvPr/>
        </p:nvSpPr>
        <p:spPr>
          <a:xfrm>
            <a:off x="1738950" y="3727900"/>
            <a:ext cx="5666100" cy="1262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Las </a:t>
            </a:r>
            <a:r>
              <a:rPr b="1" lang="es-419" sz="2000">
                <a:solidFill>
                  <a:schemeClr val="dk1"/>
                </a:solidFill>
                <a:highlight>
                  <a:srgbClr val="FFFFFF"/>
                </a:highlight>
                <a:latin typeface="Helvetica Neue"/>
                <a:ea typeface="Helvetica Neue"/>
                <a:cs typeface="Helvetica Neue"/>
                <a:sym typeface="Helvetica Neue"/>
              </a:rPr>
              <a:t>const</a:t>
            </a:r>
            <a:r>
              <a:rPr lang="es-419" sz="2000">
                <a:solidFill>
                  <a:schemeClr val="dk1"/>
                </a:solidFill>
                <a:highlight>
                  <a:srgbClr val="FFFFFF"/>
                </a:highlight>
                <a:latin typeface="Helvetica Neue Light"/>
                <a:ea typeface="Helvetica Neue Light"/>
                <a:cs typeface="Helvetica Neue Light"/>
                <a:sym typeface="Helvetica Neue Light"/>
              </a:rPr>
              <a:t> no pueden cambiar la referencia con la que fueron inicializadas.</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522" name="Google Shape;522;p67"/>
          <p:cNvSpPr txBox="1"/>
          <p:nvPr/>
        </p:nvSpPr>
        <p:spPr>
          <a:xfrm>
            <a:off x="852150" y="1524513"/>
            <a:ext cx="7439700" cy="167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Desde ES6 (ECMA 2015) podemos definir una constante con la palabra reservada const</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523" name="Google Shape;523;p67"/>
          <p:cNvSpPr txBox="1"/>
          <p:nvPr/>
        </p:nvSpPr>
        <p:spPr>
          <a:xfrm>
            <a:off x="1671825" y="7254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DEFINIR UNA CONSTANTE</a:t>
            </a:r>
            <a:endParaRPr i="1" sz="3600">
              <a:latin typeface="Anton"/>
              <a:ea typeface="Anton"/>
              <a:cs typeface="Anton"/>
              <a:sym typeface="Anton"/>
            </a:endParaRPr>
          </a:p>
          <a:p>
            <a:pPr indent="0" lvl="0" marL="0" rtl="0" algn="ctr">
              <a:spcBef>
                <a:spcPts val="0"/>
              </a:spcBef>
              <a:spcAft>
                <a:spcPts val="0"/>
              </a:spcAft>
              <a:buNone/>
            </a:pPr>
            <a:r>
              <a:t/>
            </a:r>
            <a:endParaRPr i="1" sz="3600">
              <a:latin typeface="Anton"/>
              <a:ea typeface="Anton"/>
              <a:cs typeface="Anton"/>
              <a:sym typeface="Anton"/>
            </a:endParaRPr>
          </a:p>
        </p:txBody>
      </p:sp>
      <p:pic>
        <p:nvPicPr>
          <p:cNvPr id="524" name="Google Shape;524;p67"/>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25" name="Google Shape;525;p67"/>
          <p:cNvPicPr preferRelativeResize="0"/>
          <p:nvPr/>
        </p:nvPicPr>
        <p:blipFill rotWithShape="1">
          <a:blip r:embed="rId4">
            <a:alphaModFix/>
          </a:blip>
          <a:srcRect b="25464" l="13895" r="17588" t="18544"/>
          <a:stretch/>
        </p:blipFill>
        <p:spPr>
          <a:xfrm>
            <a:off x="2677413" y="2512550"/>
            <a:ext cx="3789175" cy="9891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68"/>
          <p:cNvSpPr txBox="1"/>
          <p:nvPr/>
        </p:nvSpPr>
        <p:spPr>
          <a:xfrm>
            <a:off x="1738950" y="1687050"/>
            <a:ext cx="5666100" cy="3187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300">
                <a:solidFill>
                  <a:schemeClr val="dk1"/>
                </a:solidFill>
                <a:highlight>
                  <a:srgbClr val="FFFFFF"/>
                </a:highlight>
                <a:latin typeface="Helvetica Neue Light"/>
                <a:ea typeface="Helvetica Neue Light"/>
                <a:cs typeface="Helvetica Neue Light"/>
                <a:sym typeface="Helvetica Neue Light"/>
              </a:rPr>
              <a:t>Puede ser poco intuitivo, pero...</a:t>
            </a:r>
            <a:endParaRPr sz="23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300">
                <a:solidFill>
                  <a:schemeClr val="dk1"/>
                </a:solidFill>
                <a:highlight>
                  <a:srgbClr val="FFFFFF"/>
                </a:highlight>
                <a:latin typeface="Helvetica Neue Light"/>
                <a:ea typeface="Helvetica Neue Light"/>
                <a:cs typeface="Helvetica Neue Light"/>
                <a:sym typeface="Helvetica Neue Light"/>
              </a:rPr>
              <a:t>Que una constante mantenga para siempre la misma referencia no significa que esa referencia tenga el mismo contenido, de hecho,</a:t>
            </a:r>
            <a:r>
              <a:rPr b="1" lang="es-419" sz="2300">
                <a:solidFill>
                  <a:schemeClr val="dk1"/>
                </a:solidFill>
                <a:highlight>
                  <a:srgbClr val="FFFFFF"/>
                </a:highlight>
                <a:latin typeface="Helvetica Neue"/>
                <a:ea typeface="Helvetica Neue"/>
                <a:cs typeface="Helvetica Neue"/>
                <a:sym typeface="Helvetica Neue"/>
              </a:rPr>
              <a:t> puedo cambiarlo. </a:t>
            </a:r>
            <a:endParaRPr sz="2300">
              <a:solidFill>
                <a:schemeClr val="dk1"/>
              </a:solidFill>
              <a:highlight>
                <a:srgbClr val="FFFFFF"/>
              </a:highlight>
              <a:latin typeface="Helvetica Neue Light"/>
              <a:ea typeface="Helvetica Neue Light"/>
              <a:cs typeface="Helvetica Neue Light"/>
              <a:sym typeface="Helvetica Neue Light"/>
            </a:endParaRPr>
          </a:p>
        </p:txBody>
      </p:sp>
      <p:sp>
        <p:nvSpPr>
          <p:cNvPr id="531" name="Google Shape;531;p68"/>
          <p:cNvSpPr txBox="1"/>
          <p:nvPr/>
        </p:nvSpPr>
        <p:spPr>
          <a:xfrm>
            <a:off x="1671825" y="7254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¡RECUERDEN!</a:t>
            </a:r>
            <a:endParaRPr i="1" sz="3600">
              <a:latin typeface="Anton"/>
              <a:ea typeface="Anton"/>
              <a:cs typeface="Anton"/>
              <a:sym typeface="Anton"/>
            </a:endParaRPr>
          </a:p>
          <a:p>
            <a:pPr indent="0" lvl="0" marL="0" rtl="0" algn="ctr">
              <a:spcBef>
                <a:spcPts val="0"/>
              </a:spcBef>
              <a:spcAft>
                <a:spcPts val="0"/>
              </a:spcAft>
              <a:buNone/>
            </a:pPr>
            <a:r>
              <a:t/>
            </a:r>
            <a:endParaRPr i="1" sz="3600">
              <a:latin typeface="Anton"/>
              <a:ea typeface="Anton"/>
              <a:cs typeface="Anton"/>
              <a:sym typeface="Anton"/>
            </a:endParaRPr>
          </a:p>
        </p:txBody>
      </p:sp>
      <p:pic>
        <p:nvPicPr>
          <p:cNvPr id="532" name="Google Shape;532;p68"/>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33" name="Google Shape;533;p68"/>
          <p:cNvSpPr txBox="1"/>
          <p:nvPr/>
        </p:nvSpPr>
        <p:spPr>
          <a:xfrm>
            <a:off x="2881375" y="4195675"/>
            <a:ext cx="7279200" cy="84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69"/>
          <p:cNvSpPr txBox="1"/>
          <p:nvPr/>
        </p:nvSpPr>
        <p:spPr>
          <a:xfrm>
            <a:off x="880425" y="1738300"/>
            <a:ext cx="7439700" cy="2128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DOM (Document Object Model o </a:t>
            </a:r>
            <a:r>
              <a:rPr lang="es-419" sz="2000">
                <a:solidFill>
                  <a:schemeClr val="dk1"/>
                </a:solidFill>
                <a:highlight>
                  <a:srgbClr val="FFFFFF"/>
                </a:highlight>
                <a:latin typeface="Helvetica Neue Light"/>
                <a:ea typeface="Helvetica Neue Light"/>
                <a:cs typeface="Helvetica Neue Light"/>
                <a:sym typeface="Helvetica Neue Light"/>
              </a:rPr>
              <a:t>modelo de objetos del </a:t>
            </a:r>
            <a:r>
              <a:rPr lang="es-419" sz="2000">
                <a:solidFill>
                  <a:schemeClr val="dk1"/>
                </a:solidFill>
                <a:highlight>
                  <a:srgbClr val="FFFFFF"/>
                </a:highlight>
                <a:latin typeface="Helvetica Neue Light"/>
                <a:ea typeface="Helvetica Neue Light"/>
                <a:cs typeface="Helvetica Neue Light"/>
                <a:sym typeface="Helvetica Neue Light"/>
              </a:rPr>
              <a:t>documento) nos sirve para </a:t>
            </a:r>
            <a:r>
              <a:rPr b="1" lang="es-419" sz="2000">
                <a:solidFill>
                  <a:schemeClr val="dk1"/>
                </a:solidFill>
                <a:highlight>
                  <a:srgbClr val="FFFFFF"/>
                </a:highlight>
                <a:latin typeface="Helvetica Neue"/>
                <a:ea typeface="Helvetica Neue"/>
                <a:cs typeface="Helvetica Neue"/>
                <a:sym typeface="Helvetica Neue"/>
              </a:rPr>
              <a:t>acceder </a:t>
            </a:r>
            <a:r>
              <a:rPr lang="es-419" sz="2000">
                <a:solidFill>
                  <a:schemeClr val="dk1"/>
                </a:solidFill>
                <a:highlight>
                  <a:srgbClr val="FFFFFF"/>
                </a:highlight>
                <a:latin typeface="Helvetica Neue Light"/>
                <a:ea typeface="Helvetica Neue Light"/>
                <a:cs typeface="Helvetica Neue Light"/>
                <a:sym typeface="Helvetica Neue Light"/>
              </a:rPr>
              <a:t>a </a:t>
            </a:r>
            <a:r>
              <a:rPr lang="es-419" sz="2000">
                <a:solidFill>
                  <a:schemeClr val="dk1"/>
                </a:solidFill>
                <a:highlight>
                  <a:srgbClr val="FFFFFF"/>
                </a:highlight>
                <a:latin typeface="Helvetica Neue Light"/>
                <a:ea typeface="Helvetica Neue Light"/>
                <a:cs typeface="Helvetica Neue Light"/>
                <a:sym typeface="Helvetica Neue Light"/>
              </a:rPr>
              <a:t>cualquiera</a:t>
            </a:r>
            <a:r>
              <a:rPr lang="es-419" sz="2000">
                <a:solidFill>
                  <a:schemeClr val="dk1"/>
                </a:solidFill>
                <a:highlight>
                  <a:srgbClr val="FFFFFF"/>
                </a:highlight>
                <a:latin typeface="Helvetica Neue Light"/>
                <a:ea typeface="Helvetica Neue Light"/>
                <a:cs typeface="Helvetica Neue Light"/>
                <a:sym typeface="Helvetica Neue Light"/>
              </a:rPr>
              <a:t> de los </a:t>
            </a:r>
            <a:r>
              <a:rPr b="1" lang="es-419" sz="2000">
                <a:solidFill>
                  <a:schemeClr val="dk1"/>
                </a:solidFill>
                <a:highlight>
                  <a:srgbClr val="FFFFFF"/>
                </a:highlight>
                <a:latin typeface="Helvetica Neue"/>
                <a:ea typeface="Helvetica Neue"/>
                <a:cs typeface="Helvetica Neue"/>
                <a:sym typeface="Helvetica Neue"/>
              </a:rPr>
              <a:t>componentes </a:t>
            </a:r>
            <a:r>
              <a:rPr lang="es-419" sz="2000">
                <a:solidFill>
                  <a:schemeClr val="dk1"/>
                </a:solidFill>
                <a:highlight>
                  <a:srgbClr val="FFFFFF"/>
                </a:highlight>
                <a:latin typeface="Helvetica Neue Light"/>
                <a:ea typeface="Helvetica Neue Light"/>
                <a:cs typeface="Helvetica Neue Light"/>
                <a:sym typeface="Helvetica Neue Light"/>
              </a:rPr>
              <a:t>que hay dentro de una página.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Por medio del DOM podremos </a:t>
            </a:r>
            <a:r>
              <a:rPr b="1" lang="es-419" sz="2000">
                <a:solidFill>
                  <a:schemeClr val="dk1"/>
                </a:solidFill>
                <a:highlight>
                  <a:srgbClr val="FFFFFF"/>
                </a:highlight>
                <a:latin typeface="Helvetica Neue"/>
                <a:ea typeface="Helvetica Neue"/>
                <a:cs typeface="Helvetica Neue"/>
                <a:sym typeface="Helvetica Neue"/>
              </a:rPr>
              <a:t>controlar al navegador </a:t>
            </a:r>
            <a:r>
              <a:rPr lang="es-419" sz="2000">
                <a:solidFill>
                  <a:schemeClr val="dk1"/>
                </a:solidFill>
                <a:highlight>
                  <a:srgbClr val="FFFFFF"/>
                </a:highlight>
                <a:latin typeface="Helvetica Neue Light"/>
                <a:ea typeface="Helvetica Neue Light"/>
                <a:cs typeface="Helvetica Neue Light"/>
                <a:sym typeface="Helvetica Neue Light"/>
              </a:rPr>
              <a:t>en general y a los distintos elementos que se encuentran en la página.</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539" name="Google Shape;539;p69"/>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DOM</a:t>
            </a:r>
            <a:endParaRPr i="1" sz="3600">
              <a:latin typeface="Anton"/>
              <a:ea typeface="Anton"/>
              <a:cs typeface="Anton"/>
              <a:sym typeface="Anton"/>
            </a:endParaRPr>
          </a:p>
        </p:txBody>
      </p:sp>
      <p:pic>
        <p:nvPicPr>
          <p:cNvPr id="540" name="Google Shape;540;p69"/>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70"/>
          <p:cNvSpPr txBox="1"/>
          <p:nvPr/>
        </p:nvSpPr>
        <p:spPr>
          <a:xfrm>
            <a:off x="313725" y="1692700"/>
            <a:ext cx="7773900" cy="167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Podemos utilizar</a:t>
            </a:r>
            <a:r>
              <a:rPr lang="es-419" sz="2000">
                <a:solidFill>
                  <a:schemeClr val="dk1"/>
                </a:solidFill>
                <a:highlight>
                  <a:srgbClr val="FFFFFF"/>
                </a:highlight>
                <a:latin typeface="Didact Gothic"/>
                <a:ea typeface="Didact Gothic"/>
                <a:cs typeface="Didact Gothic"/>
                <a:sym typeface="Didact Gothic"/>
              </a:rPr>
              <a:t> </a:t>
            </a:r>
            <a:r>
              <a:rPr lang="es-419" sz="2000">
                <a:solidFill>
                  <a:schemeClr val="dk1"/>
                </a:solidFill>
                <a:highlight>
                  <a:srgbClr val="FFFFFF"/>
                </a:highlight>
                <a:latin typeface="Courier New"/>
                <a:ea typeface="Courier New"/>
                <a:cs typeface="Courier New"/>
                <a:sym typeface="Courier New"/>
              </a:rPr>
              <a:t>let </a:t>
            </a:r>
            <a:r>
              <a:rPr lang="es-419" sz="2000">
                <a:solidFill>
                  <a:schemeClr val="dk1"/>
                </a:solidFill>
                <a:highlight>
                  <a:srgbClr val="FFFFFF"/>
                </a:highlight>
                <a:latin typeface="Helvetica Neue Light"/>
                <a:ea typeface="Helvetica Neue Light"/>
                <a:cs typeface="Helvetica Neue Light"/>
                <a:sym typeface="Helvetica Neue Light"/>
              </a:rPr>
              <a:t>en lugar de</a:t>
            </a:r>
            <a:r>
              <a:rPr lang="es-419" sz="2000">
                <a:solidFill>
                  <a:schemeClr val="dk1"/>
                </a:solidFill>
                <a:highlight>
                  <a:srgbClr val="FFFFFF"/>
                </a:highlight>
                <a:latin typeface="Didact Gothic"/>
                <a:ea typeface="Didact Gothic"/>
                <a:cs typeface="Didact Gothic"/>
                <a:sym typeface="Didact Gothic"/>
              </a:rPr>
              <a:t> </a:t>
            </a:r>
            <a:r>
              <a:rPr lang="es-419" sz="2000">
                <a:solidFill>
                  <a:schemeClr val="dk1"/>
                </a:solidFill>
                <a:highlight>
                  <a:srgbClr val="FFFFFF"/>
                </a:highlight>
                <a:latin typeface="Courier New"/>
                <a:ea typeface="Courier New"/>
                <a:cs typeface="Courier New"/>
                <a:sym typeface="Courier New"/>
              </a:rPr>
              <a:t>var </a:t>
            </a:r>
            <a:r>
              <a:rPr lang="es-419" sz="2000">
                <a:solidFill>
                  <a:schemeClr val="dk1"/>
                </a:solidFill>
                <a:highlight>
                  <a:srgbClr val="FFFFFF"/>
                </a:highlight>
                <a:latin typeface="Helvetica Neue Light"/>
                <a:ea typeface="Helvetica Neue Light"/>
                <a:cs typeface="Helvetica Neue Light"/>
                <a:sym typeface="Helvetica Neue Light"/>
              </a:rPr>
              <a:t>a la hora de declarar una variable, cuando queremos que ésta sólo sea accedida de manera local en determinado ámbito. Por ejemplo: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546" name="Google Shape;546;p70"/>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47" name="Google Shape;547;p70"/>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LET</a:t>
            </a:r>
            <a:endParaRPr i="1" sz="3600">
              <a:latin typeface="Anton"/>
              <a:ea typeface="Anton"/>
              <a:cs typeface="Anton"/>
              <a:sym typeface="Anton"/>
            </a:endParaRPr>
          </a:p>
        </p:txBody>
      </p:sp>
      <p:pic>
        <p:nvPicPr>
          <p:cNvPr id="548" name="Google Shape;548;p70"/>
          <p:cNvPicPr preferRelativeResize="0"/>
          <p:nvPr/>
        </p:nvPicPr>
        <p:blipFill>
          <a:blip r:embed="rId4">
            <a:alphaModFix/>
          </a:blip>
          <a:stretch>
            <a:fillRect/>
          </a:stretch>
        </p:blipFill>
        <p:spPr>
          <a:xfrm>
            <a:off x="961875" y="3045050"/>
            <a:ext cx="6800850" cy="121920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71"/>
          <p:cNvSpPr txBox="1"/>
          <p:nvPr/>
        </p:nvSpPr>
        <p:spPr>
          <a:xfrm>
            <a:off x="4271175" y="1281338"/>
            <a:ext cx="4264200" cy="3090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En ambos ejemplos se sustituye el uso de la palabra reservada </a:t>
            </a:r>
            <a:r>
              <a:rPr b="1" lang="es-419" sz="2000">
                <a:solidFill>
                  <a:schemeClr val="dk1"/>
                </a:solidFill>
                <a:highlight>
                  <a:srgbClr val="FFFFFF"/>
                </a:highlight>
                <a:latin typeface="Courier New"/>
                <a:ea typeface="Courier New"/>
                <a:cs typeface="Courier New"/>
                <a:sym typeface="Courier New"/>
              </a:rPr>
              <a:t>function, </a:t>
            </a:r>
            <a:r>
              <a:rPr lang="es-419" sz="2000">
                <a:solidFill>
                  <a:schemeClr val="dk1"/>
                </a:solidFill>
                <a:highlight>
                  <a:srgbClr val="FFFFFF"/>
                </a:highlight>
                <a:latin typeface="Helvetica Neue Light"/>
                <a:ea typeface="Helvetica Neue Light"/>
                <a:cs typeface="Helvetica Neue Light"/>
                <a:sym typeface="Helvetica Neue Light"/>
              </a:rPr>
              <a:t>dando simplicidad al código.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i="1" lang="es-419" sz="2000">
                <a:solidFill>
                  <a:schemeClr val="dk1"/>
                </a:solidFill>
                <a:highlight>
                  <a:srgbClr val="E0FF00"/>
                </a:highlight>
                <a:latin typeface="Helvetica Neue"/>
                <a:ea typeface="Helvetica Neue"/>
                <a:cs typeface="Helvetica Neue"/>
                <a:sym typeface="Helvetica Neue"/>
              </a:rPr>
              <a:t>(parametro1,parametro2,…,parámetro n) =&gt; {Definición de la función}</a:t>
            </a:r>
            <a:endParaRPr i="1" sz="2000">
              <a:solidFill>
                <a:schemeClr val="dk1"/>
              </a:solidFill>
              <a:highlight>
                <a:srgbClr val="E0FF00"/>
              </a:highlight>
              <a:latin typeface="Helvetica Neue"/>
              <a:ea typeface="Helvetica Neue"/>
              <a:cs typeface="Helvetica Neue"/>
              <a:sym typeface="Helvetica Neue"/>
            </a:endParaRPr>
          </a:p>
        </p:txBody>
      </p:sp>
      <p:pic>
        <p:nvPicPr>
          <p:cNvPr id="554" name="Google Shape;554;p71"/>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55" name="Google Shape;555;p71"/>
          <p:cNvPicPr preferRelativeResize="0"/>
          <p:nvPr/>
        </p:nvPicPr>
        <p:blipFill rotWithShape="1">
          <a:blip r:embed="rId4">
            <a:alphaModFix/>
          </a:blip>
          <a:srcRect b="0" l="9039" r="13836" t="0"/>
          <a:stretch/>
        </p:blipFill>
        <p:spPr>
          <a:xfrm>
            <a:off x="470025" y="1515250"/>
            <a:ext cx="3420950" cy="2113025"/>
          </a:xfrm>
          <a:prstGeom prst="rect">
            <a:avLst/>
          </a:prstGeom>
          <a:noFill/>
          <a:ln>
            <a:noFill/>
          </a:ln>
        </p:spPr>
      </p:pic>
      <p:sp>
        <p:nvSpPr>
          <p:cNvPr id="556" name="Google Shape;556;p71"/>
          <p:cNvSpPr txBox="1"/>
          <p:nvPr/>
        </p:nvSpPr>
        <p:spPr>
          <a:xfrm>
            <a:off x="1671825" y="321950"/>
            <a:ext cx="5666100" cy="67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FUNCIÓN ARROW</a:t>
            </a:r>
            <a:endParaRPr i="1" sz="3600">
              <a:latin typeface="Anton"/>
              <a:ea typeface="Anton"/>
              <a:cs typeface="Anton"/>
              <a:sym typeface="Anton"/>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72"/>
          <p:cNvSpPr txBox="1"/>
          <p:nvPr/>
        </p:nvSpPr>
        <p:spPr>
          <a:xfrm>
            <a:off x="4526261" y="3556150"/>
            <a:ext cx="4576500" cy="5271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i="0" lang="es-419" sz="1400" u="none" cap="none" strike="noStrike">
                <a:solidFill>
                  <a:srgbClr val="000000"/>
                </a:solidFill>
                <a:latin typeface="Helvetica Neue"/>
                <a:ea typeface="Helvetica Neue"/>
                <a:cs typeface="Helvetica Neue"/>
                <a:sym typeface="Helvetica Neue"/>
              </a:rPr>
              <a:t>Fuente:</a:t>
            </a:r>
            <a:r>
              <a:rPr b="0" i="0" lang="es-419" sz="1400" u="none" cap="none" strike="noStrike">
                <a:solidFill>
                  <a:srgbClr val="000000"/>
                </a:solidFill>
                <a:latin typeface="Helvetica Neue Light"/>
                <a:ea typeface="Helvetica Neue Light"/>
                <a:cs typeface="Helvetica Neue Light"/>
                <a:sym typeface="Helvetica Neue Light"/>
              </a:rPr>
              <a:t> </a:t>
            </a:r>
            <a:r>
              <a:rPr b="0" i="0" lang="es-419" sz="1400" u="sng" cap="none" strike="noStrike">
                <a:solidFill>
                  <a:schemeClr val="hlink"/>
                </a:solidFill>
                <a:latin typeface="Helvetica Neue Light"/>
                <a:ea typeface="Helvetica Neue Light"/>
                <a:cs typeface="Helvetica Neue Light"/>
                <a:sym typeface="Helvetica Neue Light"/>
                <a:hlinkClick r:id="rId3"/>
              </a:rPr>
              <a:t>https://developer.mozilla.org/es/docs/Web/API</a:t>
            </a:r>
            <a:endParaRPr b="0" i="0" sz="1400" u="none" cap="none" strike="noStrike">
              <a:solidFill>
                <a:schemeClr val="dk1"/>
              </a:solidFill>
              <a:latin typeface="Helvetica Neue Light"/>
              <a:ea typeface="Helvetica Neue Light"/>
              <a:cs typeface="Helvetica Neue Light"/>
              <a:sym typeface="Helvetica Neue Light"/>
            </a:endParaRPr>
          </a:p>
        </p:txBody>
      </p:sp>
      <p:pic>
        <p:nvPicPr>
          <p:cNvPr id="562" name="Google Shape;562;p72"/>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
        <p:nvSpPr>
          <p:cNvPr id="563" name="Google Shape;563;p72"/>
          <p:cNvSpPr txBox="1"/>
          <p:nvPr/>
        </p:nvSpPr>
        <p:spPr>
          <a:xfrm>
            <a:off x="7961675" y="3184675"/>
            <a:ext cx="7279200" cy="84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72"/>
          <p:cNvSpPr txBox="1"/>
          <p:nvPr/>
        </p:nvSpPr>
        <p:spPr>
          <a:xfrm>
            <a:off x="455699" y="1233899"/>
            <a:ext cx="4070700" cy="3756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000"/>
              <a:buFont typeface="Arial"/>
              <a:buNone/>
            </a:pP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Todo depende del </a:t>
            </a:r>
            <a:r>
              <a:rPr b="1" i="0" lang="es-419" sz="2000" u="none" cap="none" strike="noStrike">
                <a:solidFill>
                  <a:schemeClr val="dk1"/>
                </a:solidFill>
                <a:highlight>
                  <a:srgbClr val="FFFFFF"/>
                </a:highlight>
                <a:latin typeface="Helvetica Neue"/>
                <a:ea typeface="Helvetica Neue"/>
                <a:cs typeface="Helvetica Neue"/>
                <a:sym typeface="Helvetica Neue"/>
              </a:rPr>
              <a:t>contexto</a:t>
            </a: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 del trabajo y el </a:t>
            </a:r>
            <a:r>
              <a:rPr b="1" i="0" lang="es-419" sz="2000" u="none" cap="none" strike="noStrike">
                <a:solidFill>
                  <a:schemeClr val="dk1"/>
                </a:solidFill>
                <a:highlight>
                  <a:srgbClr val="FFFFFF"/>
                </a:highlight>
                <a:latin typeface="Helvetica Neue"/>
                <a:ea typeface="Helvetica Neue"/>
                <a:cs typeface="Helvetica Neue"/>
                <a:sym typeface="Helvetica Neue"/>
              </a:rPr>
              <a:t>target</a:t>
            </a: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 de usuarios / plataformas.</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0" lvl="0" marL="457200" marR="0" rtl="0" algn="ctr">
              <a:lnSpc>
                <a:spcPct val="115000"/>
              </a:lnSpc>
              <a:spcBef>
                <a:spcPts val="0"/>
              </a:spcBef>
              <a:spcAft>
                <a:spcPts val="0"/>
              </a:spcAft>
              <a:buClr>
                <a:srgbClr val="000000"/>
              </a:buClr>
              <a:buSzPts val="2000"/>
              <a:buFont typeface="Arial"/>
              <a:buNone/>
            </a:pPr>
            <a:r>
              <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Clr>
                <a:srgbClr val="000000"/>
              </a:buClr>
              <a:buSzPts val="2000"/>
              <a:buFont typeface="Arial"/>
              <a:buNone/>
            </a:pPr>
            <a:r>
              <a:rPr b="0" i="0" lang="es-419" sz="2000" u="none" cap="none" strike="noStrike">
                <a:solidFill>
                  <a:schemeClr val="dk1"/>
                </a:solidFill>
                <a:highlight>
                  <a:srgbClr val="FFFFFF"/>
                </a:highlight>
                <a:latin typeface="Helvetica Neue Light"/>
                <a:ea typeface="Helvetica Neue Light"/>
                <a:cs typeface="Helvetica Neue Light"/>
                <a:sym typeface="Helvetica Neue Light"/>
              </a:rPr>
              <a:t>Puedo emocionarme para luego enterarme que algunos usuarios no pueden utilizar la experiencia.</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Clr>
                <a:srgbClr val="000000"/>
              </a:buClr>
              <a:buSzPts val="2000"/>
              <a:buFont typeface="Arial"/>
              <a:buNone/>
            </a:pPr>
            <a:r>
              <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0" lvl="0" marL="0" marR="0" rtl="0" algn="l">
              <a:lnSpc>
                <a:spcPct val="115000"/>
              </a:lnSpc>
              <a:spcBef>
                <a:spcPts val="0"/>
              </a:spcBef>
              <a:spcAft>
                <a:spcPts val="0"/>
              </a:spcAft>
              <a:buNone/>
            </a:pPr>
            <a:r>
              <a:rPr b="0" i="0" lang="es-419" sz="1600" u="none" cap="none" strike="noStrike">
                <a:solidFill>
                  <a:schemeClr val="dk1"/>
                </a:solidFill>
                <a:highlight>
                  <a:srgbClr val="FFFFFF"/>
                </a:highlight>
                <a:latin typeface="Helvetica Neue Light"/>
                <a:ea typeface="Helvetica Neue Light"/>
                <a:cs typeface="Helvetica Neue Light"/>
                <a:sym typeface="Helvetica Neue Light"/>
              </a:rPr>
              <a:t>Sugerencia:</a:t>
            </a:r>
            <a:r>
              <a:rPr lang="es-419" sz="1600" u="none">
                <a:solidFill>
                  <a:schemeClr val="dk1"/>
                </a:solidFill>
                <a:highlight>
                  <a:srgbClr val="FFFFFF"/>
                </a:highlight>
                <a:latin typeface="Helvetica Neue Light"/>
                <a:ea typeface="Helvetica Neue Light"/>
                <a:cs typeface="Helvetica Neue Light"/>
                <a:sym typeface="Helvetica Neue Light"/>
              </a:rPr>
              <a:t> </a:t>
            </a:r>
            <a:r>
              <a:rPr b="0" i="0" lang="es-419" sz="1600" u="sng" cap="none" strike="noStrike">
                <a:solidFill>
                  <a:schemeClr val="hlink"/>
                </a:solidFill>
                <a:highlight>
                  <a:srgbClr val="FFFFFF"/>
                </a:highlight>
                <a:latin typeface="Helvetica Neue Light"/>
                <a:ea typeface="Helvetica Neue Light"/>
                <a:cs typeface="Helvetica Neue Light"/>
                <a:sym typeface="Helvetica Neue Light"/>
                <a:hlinkClick r:id="rId5"/>
              </a:rPr>
              <a:t>https://caniuse.com</a:t>
            </a:r>
            <a:endParaRPr b="0" i="0" sz="1600" u="sng" cap="none" strike="noStrike">
              <a:solidFill>
                <a:schemeClr val="dk1"/>
              </a:solidFill>
              <a:highlight>
                <a:srgbClr val="FFFFFF"/>
              </a:highlight>
              <a:latin typeface="Helvetica Neue Light"/>
              <a:ea typeface="Helvetica Neue Light"/>
              <a:cs typeface="Helvetica Neue Light"/>
              <a:sym typeface="Helvetica Neue Light"/>
              <a:hlinkClick r:id="rId6">
                <a:extLst>
                  <a:ext uri="{A12FA001-AC4F-418D-AE19-62706E023703}">
                    <ahyp:hlinkClr val="tx"/>
                  </a:ext>
                </a:extLst>
              </a:hlinkClick>
            </a:endParaRPr>
          </a:p>
          <a:p>
            <a:pPr indent="0" lvl="0" marL="0" marR="0" rtl="0" algn="l">
              <a:lnSpc>
                <a:spcPct val="115000"/>
              </a:lnSpc>
              <a:spcBef>
                <a:spcPts val="0"/>
              </a:spcBef>
              <a:spcAft>
                <a:spcPts val="0"/>
              </a:spcAft>
              <a:buNone/>
            </a:pPr>
            <a:r>
              <a:rPr b="0" i="0" lang="es-419" sz="1600" u="none" cap="none" strike="noStrike">
                <a:solidFill>
                  <a:schemeClr val="dk1"/>
                </a:solidFill>
                <a:highlight>
                  <a:srgbClr val="FFFFFF"/>
                </a:highlight>
                <a:latin typeface="Helvetica Neue Light"/>
                <a:ea typeface="Helvetica Neue Light"/>
                <a:cs typeface="Helvetica Neue Light"/>
                <a:sym typeface="Helvetica Neue Light"/>
              </a:rPr>
              <a:t>Intenta chequear si puedes utilizar ES6 en cualquier navegador</a:t>
            </a:r>
            <a:endParaRPr b="0" i="0" sz="1600" u="none" cap="none" strike="noStrike">
              <a:solidFill>
                <a:schemeClr val="dk1"/>
              </a:solidFill>
              <a:highlight>
                <a:srgbClr val="FFFFFF"/>
              </a:highlight>
              <a:latin typeface="Helvetica Neue Light"/>
              <a:ea typeface="Helvetica Neue Light"/>
              <a:cs typeface="Helvetica Neue Light"/>
              <a:sym typeface="Helvetica Neue Light"/>
            </a:endParaRPr>
          </a:p>
        </p:txBody>
      </p:sp>
      <p:pic>
        <p:nvPicPr>
          <p:cNvPr id="565" name="Google Shape;565;p72"/>
          <p:cNvPicPr preferRelativeResize="0"/>
          <p:nvPr/>
        </p:nvPicPr>
        <p:blipFill rotWithShape="1">
          <a:blip r:embed="rId7">
            <a:alphaModFix/>
          </a:blip>
          <a:srcRect b="0" l="0" r="0" t="0"/>
          <a:stretch/>
        </p:blipFill>
        <p:spPr>
          <a:xfrm>
            <a:off x="4807300" y="1560812"/>
            <a:ext cx="4014298" cy="2021867"/>
          </a:xfrm>
          <a:prstGeom prst="rect">
            <a:avLst/>
          </a:prstGeom>
          <a:noFill/>
          <a:ln>
            <a:noFill/>
          </a:ln>
        </p:spPr>
      </p:pic>
      <p:sp>
        <p:nvSpPr>
          <p:cNvPr id="566" name="Google Shape;566;p72"/>
          <p:cNvSpPr/>
          <p:nvPr/>
        </p:nvSpPr>
        <p:spPr>
          <a:xfrm>
            <a:off x="5692600" y="1165400"/>
            <a:ext cx="481800" cy="18939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72"/>
          <p:cNvSpPr txBox="1"/>
          <p:nvPr/>
        </p:nvSpPr>
        <p:spPr>
          <a:xfrm>
            <a:off x="1738950" y="216575"/>
            <a:ext cx="5666100" cy="77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UN MUNDO DE API’S</a:t>
            </a:r>
            <a:endParaRPr b="0" i="1" sz="3600" u="none" cap="none" strike="noStrike">
              <a:solidFill>
                <a:srgbClr val="000000"/>
              </a:solidFill>
              <a:latin typeface="Anton"/>
              <a:ea typeface="Anton"/>
              <a:cs typeface="Anton"/>
              <a:sym typeface="Anton"/>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73"/>
          <p:cNvSpPr txBox="1"/>
          <p:nvPr/>
        </p:nvSpPr>
        <p:spPr>
          <a:xfrm>
            <a:off x="880425" y="1761449"/>
            <a:ext cx="7439700" cy="2898300"/>
          </a:xfrm>
          <a:prstGeom prst="rect">
            <a:avLst/>
          </a:prstGeom>
          <a:noFill/>
          <a:ln>
            <a:noFill/>
          </a:ln>
        </p:spPr>
        <p:txBody>
          <a:bodyPr anchorCtr="0" anchor="t" bIns="91425" lIns="91425" spcFirstLastPara="1" rIns="91425" wrap="square" tIns="91425">
            <a:noAutofit/>
          </a:bodyPr>
          <a:lstStyle/>
          <a:p>
            <a:pPr indent="-355600" lvl="0" marL="342900" marR="0" rtl="0" algn="l">
              <a:lnSpc>
                <a:spcPct val="115000"/>
              </a:lnSpc>
              <a:spcBef>
                <a:spcPts val="0"/>
              </a:spcBef>
              <a:spcAft>
                <a:spcPts val="0"/>
              </a:spcAft>
              <a:buClr>
                <a:srgbClr val="3CEFAB"/>
              </a:buClr>
              <a:buSzPts val="2200"/>
              <a:buFont typeface="Arial"/>
              <a:buChar char="•"/>
            </a:pPr>
            <a:r>
              <a:rPr b="0" i="0" lang="es-419" sz="2000" u="sng" cap="none" strike="noStrike">
                <a:solidFill>
                  <a:schemeClr val="hlink"/>
                </a:solidFill>
                <a:highlight>
                  <a:srgbClr val="FFFFFF"/>
                </a:highlight>
                <a:latin typeface="Helvetica Neue Light"/>
                <a:ea typeface="Helvetica Neue Light"/>
                <a:cs typeface="Helvetica Neue Light"/>
                <a:sym typeface="Helvetica Neue Light"/>
                <a:hlinkClick r:id="rId3"/>
              </a:rPr>
              <a:t>Operador condicional ternario</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355600" lvl="0" marL="342900" marR="0" rtl="0" algn="l">
              <a:lnSpc>
                <a:spcPct val="115000"/>
              </a:lnSpc>
              <a:spcBef>
                <a:spcPts val="0"/>
              </a:spcBef>
              <a:spcAft>
                <a:spcPts val="0"/>
              </a:spcAft>
              <a:buClr>
                <a:srgbClr val="3CEFAB"/>
              </a:buClr>
              <a:buSzPts val="2200"/>
              <a:buFont typeface="Arial"/>
              <a:buChar char="•"/>
            </a:pPr>
            <a:r>
              <a:rPr b="0" i="0" lang="es-419" sz="2000" u="sng" cap="none" strike="noStrike">
                <a:solidFill>
                  <a:schemeClr val="hlink"/>
                </a:solidFill>
                <a:highlight>
                  <a:srgbClr val="FFFFFF"/>
                </a:highlight>
                <a:latin typeface="Helvetica Neue Light"/>
                <a:ea typeface="Helvetica Neue Light"/>
                <a:cs typeface="Helvetica Neue Light"/>
                <a:sym typeface="Helvetica Neue Light"/>
                <a:hlinkClick r:id="rId4"/>
              </a:rPr>
              <a:t>Desestructuración</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355600" lvl="0" marL="342900" marR="0" rtl="0" algn="l">
              <a:lnSpc>
                <a:spcPct val="115000"/>
              </a:lnSpc>
              <a:spcBef>
                <a:spcPts val="0"/>
              </a:spcBef>
              <a:spcAft>
                <a:spcPts val="0"/>
              </a:spcAft>
              <a:buClr>
                <a:srgbClr val="3CEFAB"/>
              </a:buClr>
              <a:buSzPts val="2200"/>
              <a:buFont typeface="Arial"/>
              <a:buChar char="•"/>
            </a:pPr>
            <a:r>
              <a:rPr b="0" i="0" lang="es-419" sz="2000" u="sng" cap="none" strike="noStrike">
                <a:solidFill>
                  <a:schemeClr val="hlink"/>
                </a:solidFill>
                <a:highlight>
                  <a:srgbClr val="FFFFFF"/>
                </a:highlight>
                <a:latin typeface="Helvetica Neue Light"/>
                <a:ea typeface="Helvetica Neue Light"/>
                <a:cs typeface="Helvetica Neue Light"/>
                <a:sym typeface="Helvetica Neue Light"/>
                <a:hlinkClick r:id="rId5"/>
              </a:rPr>
              <a:t>Operador Spread</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355600" lvl="0" marL="342900" marR="0" rtl="0" algn="l">
              <a:lnSpc>
                <a:spcPct val="115000"/>
              </a:lnSpc>
              <a:spcBef>
                <a:spcPts val="0"/>
              </a:spcBef>
              <a:spcAft>
                <a:spcPts val="0"/>
              </a:spcAft>
              <a:buClr>
                <a:srgbClr val="3CEFAB"/>
              </a:buClr>
              <a:buSzPts val="2200"/>
              <a:buFont typeface="Arial"/>
              <a:buChar char="•"/>
            </a:pPr>
            <a:r>
              <a:rPr b="0" i="0" lang="es-419" sz="2000" u="sng" cap="none" strike="noStrike">
                <a:solidFill>
                  <a:schemeClr val="hlink"/>
                </a:solidFill>
                <a:highlight>
                  <a:srgbClr val="FFFFFF"/>
                </a:highlight>
                <a:latin typeface="Helvetica Neue Light"/>
                <a:ea typeface="Helvetica Neue Light"/>
                <a:cs typeface="Helvetica Neue Light"/>
                <a:sym typeface="Helvetica Neue Light"/>
                <a:hlinkClick r:id="rId6"/>
              </a:rPr>
              <a:t>Parámetros Rest</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215900" lvl="0" marL="342900" marR="0" rtl="0" algn="ctr">
              <a:lnSpc>
                <a:spcPct val="115000"/>
              </a:lnSpc>
              <a:spcBef>
                <a:spcPts val="0"/>
              </a:spcBef>
              <a:spcAft>
                <a:spcPts val="0"/>
              </a:spcAft>
              <a:buClr>
                <a:srgbClr val="000000"/>
              </a:buClr>
              <a:buSzPts val="2000"/>
              <a:buFont typeface="Arial"/>
              <a:buNone/>
            </a:pPr>
            <a:r>
              <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a:p>
            <a:pPr indent="-215900" lvl="0" marL="342900" marR="0" rtl="0" algn="ctr">
              <a:lnSpc>
                <a:spcPct val="115000"/>
              </a:lnSpc>
              <a:spcBef>
                <a:spcPts val="0"/>
              </a:spcBef>
              <a:spcAft>
                <a:spcPts val="0"/>
              </a:spcAft>
              <a:buClr>
                <a:srgbClr val="000000"/>
              </a:buClr>
              <a:buSzPts val="2000"/>
              <a:buFont typeface="Arial"/>
              <a:buNone/>
            </a:pPr>
            <a:r>
              <a:t/>
            </a:r>
            <a:endParaRPr b="0" i="0" sz="2000" u="none" cap="none" strike="noStrike">
              <a:solidFill>
                <a:schemeClr val="dk1"/>
              </a:solidFill>
              <a:highlight>
                <a:srgbClr val="FFFFFF"/>
              </a:highlight>
              <a:latin typeface="Helvetica Neue Light"/>
              <a:ea typeface="Helvetica Neue Light"/>
              <a:cs typeface="Helvetica Neue Light"/>
              <a:sym typeface="Helvetica Neue Light"/>
            </a:endParaRPr>
          </a:p>
        </p:txBody>
      </p:sp>
      <p:sp>
        <p:nvSpPr>
          <p:cNvPr id="573" name="Google Shape;573;p73"/>
          <p:cNvSpPr txBox="1"/>
          <p:nvPr/>
        </p:nvSpPr>
        <p:spPr>
          <a:xfrm>
            <a:off x="1671825" y="749200"/>
            <a:ext cx="56661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latin typeface="Anton"/>
                <a:ea typeface="Anton"/>
                <a:cs typeface="Anton"/>
                <a:sym typeface="Anton"/>
              </a:rPr>
              <a:t>PARA REPASAR…</a:t>
            </a:r>
            <a:endParaRPr b="0" i="1" sz="3600" u="none" cap="none" strike="noStrike">
              <a:solidFill>
                <a:srgbClr val="000000"/>
              </a:solidFill>
              <a:latin typeface="Anton"/>
              <a:ea typeface="Anton"/>
              <a:cs typeface="Anton"/>
              <a:sym typeface="Anton"/>
            </a:endParaRPr>
          </a:p>
        </p:txBody>
      </p:sp>
      <p:pic>
        <p:nvPicPr>
          <p:cNvPr id="574" name="Google Shape;574;p73"/>
          <p:cNvPicPr preferRelativeResize="0"/>
          <p:nvPr/>
        </p:nvPicPr>
        <p:blipFill rotWithShape="1">
          <a:blip r:embed="rId7">
            <a:alphaModFix/>
          </a:blip>
          <a:srcRect b="0" l="0" r="0" t="0"/>
          <a:stretch/>
        </p:blipFill>
        <p:spPr>
          <a:xfrm>
            <a:off x="7567925" y="4659625"/>
            <a:ext cx="1186526" cy="330675"/>
          </a:xfrm>
          <a:prstGeom prst="rect">
            <a:avLst/>
          </a:prstGeom>
          <a:noFill/>
          <a:ln>
            <a:noFill/>
          </a:ln>
        </p:spPr>
      </p:pic>
      <p:pic>
        <p:nvPicPr>
          <p:cNvPr id="575" name="Google Shape;575;p73"/>
          <p:cNvPicPr preferRelativeResize="0"/>
          <p:nvPr/>
        </p:nvPicPr>
        <p:blipFill>
          <a:blip r:embed="rId8">
            <a:alphaModFix/>
          </a:blip>
          <a:stretch>
            <a:fillRect/>
          </a:stretch>
        </p:blipFill>
        <p:spPr>
          <a:xfrm>
            <a:off x="4119075" y="3692475"/>
            <a:ext cx="905850" cy="90585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579" name="Shape 579"/>
        <p:cNvGrpSpPr/>
        <p:nvPr/>
      </p:nvGrpSpPr>
      <p:grpSpPr>
        <a:xfrm>
          <a:off x="0" y="0"/>
          <a:ext cx="0" cy="0"/>
          <a:chOff x="0" y="0"/>
          <a:chExt cx="0" cy="0"/>
        </a:xfrm>
      </p:grpSpPr>
      <p:sp>
        <p:nvSpPr>
          <p:cNvPr id="580" name="Google Shape;580;p74"/>
          <p:cNvSpPr txBox="1"/>
          <p:nvPr/>
        </p:nvSpPr>
        <p:spPr>
          <a:xfrm>
            <a:off x="2187450" y="17065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VAMOS AL CÓDIGO</a:t>
            </a:r>
            <a:endParaRPr i="1" sz="3600">
              <a:latin typeface="Anton"/>
              <a:ea typeface="Anton"/>
              <a:cs typeface="Anton"/>
              <a:sym typeface="Anton"/>
            </a:endParaRPr>
          </a:p>
        </p:txBody>
      </p:sp>
      <p:pic>
        <p:nvPicPr>
          <p:cNvPr id="581" name="Google Shape;581;p74"/>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pic>
        <p:nvPicPr>
          <p:cNvPr id="582" name="Google Shape;582;p74"/>
          <p:cNvPicPr preferRelativeResize="0"/>
          <p:nvPr/>
        </p:nvPicPr>
        <p:blipFill>
          <a:blip r:embed="rId4">
            <a:alphaModFix/>
          </a:blip>
          <a:stretch>
            <a:fillRect/>
          </a:stretch>
        </p:blipFill>
        <p:spPr>
          <a:xfrm>
            <a:off x="3390678" y="2435150"/>
            <a:ext cx="2362650" cy="1328400"/>
          </a:xfrm>
          <a:prstGeom prst="rect">
            <a:avLst/>
          </a:prstGeom>
          <a:noFill/>
          <a:ln>
            <a:noFill/>
          </a:ln>
        </p:spPr>
      </p:pic>
      <p:pic>
        <p:nvPicPr>
          <p:cNvPr id="583" name="Google Shape;583;p74"/>
          <p:cNvPicPr preferRelativeResize="0"/>
          <p:nvPr/>
        </p:nvPicPr>
        <p:blipFill rotWithShape="1">
          <a:blip r:embed="rId5">
            <a:alphaModFix/>
          </a:blip>
          <a:srcRect b="0" l="0" r="0" t="0"/>
          <a:stretch/>
        </p:blipFill>
        <p:spPr>
          <a:xfrm>
            <a:off x="7755163" y="86350"/>
            <a:ext cx="1186525" cy="11865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id="104" name="Google Shape;104;p21"/>
          <p:cNvPicPr preferRelativeResize="0"/>
          <p:nvPr/>
        </p:nvPicPr>
        <p:blipFill rotWithShape="1">
          <a:blip r:embed="rId3">
            <a:alphaModFix/>
          </a:blip>
          <a:srcRect b="0" l="0" r="0" t="0"/>
          <a:stretch/>
        </p:blipFill>
        <p:spPr>
          <a:xfrm>
            <a:off x="3917850" y="1867699"/>
            <a:ext cx="1379450" cy="1379450"/>
          </a:xfrm>
          <a:prstGeom prst="rect">
            <a:avLst/>
          </a:prstGeom>
          <a:noFill/>
          <a:ln>
            <a:noFill/>
          </a:ln>
        </p:spPr>
      </p:pic>
      <p:sp>
        <p:nvSpPr>
          <p:cNvPr id="105" name="Google Shape;105;p21"/>
          <p:cNvSpPr txBox="1"/>
          <p:nvPr/>
        </p:nvSpPr>
        <p:spPr>
          <a:xfrm>
            <a:off x="207450" y="986850"/>
            <a:ext cx="8729100" cy="725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Son actividades o ejercicios que se realizan durante la cursada, para enfocarse en </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800"/>
              <a:buFont typeface="Arial"/>
              <a:buNone/>
            </a:pPr>
            <a:r>
              <a:rPr b="0" i="0" lang="es-419" sz="1800" u="none" cap="none" strike="noStrike">
                <a:solidFill>
                  <a:srgbClr val="000000"/>
                </a:solidFill>
                <a:latin typeface="Helvetica Neue Light"/>
                <a:ea typeface="Helvetica Neue Light"/>
                <a:cs typeface="Helvetica Neue Light"/>
                <a:sym typeface="Helvetica Neue Light"/>
              </a:rPr>
              <a:t>la práctica. </a:t>
            </a:r>
            <a:endParaRPr b="0" i="0" sz="18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Helvetica Neue Light"/>
              <a:ea typeface="Helvetica Neue Light"/>
              <a:cs typeface="Helvetica Neue Light"/>
              <a:sym typeface="Helvetica Neue Light"/>
            </a:endParaRPr>
          </a:p>
        </p:txBody>
      </p:sp>
      <p:pic>
        <p:nvPicPr>
          <p:cNvPr id="106" name="Google Shape;106;p21"/>
          <p:cNvPicPr preferRelativeResize="0"/>
          <p:nvPr/>
        </p:nvPicPr>
        <p:blipFill rotWithShape="1">
          <a:blip r:embed="rId4">
            <a:alphaModFix/>
          </a:blip>
          <a:srcRect b="0" l="0" r="0" t="0"/>
          <a:stretch/>
        </p:blipFill>
        <p:spPr>
          <a:xfrm>
            <a:off x="7750025" y="4693400"/>
            <a:ext cx="1186526" cy="330675"/>
          </a:xfrm>
          <a:prstGeom prst="rect">
            <a:avLst/>
          </a:prstGeom>
          <a:noFill/>
          <a:ln>
            <a:noFill/>
          </a:ln>
        </p:spPr>
      </p:pic>
      <p:sp>
        <p:nvSpPr>
          <p:cNvPr id="107" name="Google Shape;107;p21"/>
          <p:cNvSpPr txBox="1"/>
          <p:nvPr/>
        </p:nvSpPr>
        <p:spPr>
          <a:xfrm>
            <a:off x="2746500" y="3323323"/>
            <a:ext cx="3651000" cy="121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500"/>
              <a:buFont typeface="Arial"/>
              <a:buNone/>
            </a:pPr>
            <a:r>
              <a:rPr b="1" i="0" lang="es-419" sz="1500" u="none" cap="none" strike="noStrike">
                <a:solidFill>
                  <a:schemeClr val="dk1"/>
                </a:solidFill>
                <a:latin typeface="Helvetica Neue"/>
                <a:ea typeface="Helvetica Neue"/>
                <a:cs typeface="Helvetica Neue"/>
                <a:sym typeface="Helvetica Neue"/>
              </a:rPr>
              <a:t>Entregas del Proyecto Final</a:t>
            </a:r>
            <a:endParaRPr b="1" i="0" sz="1500" u="none" cap="none" strike="noStrike">
              <a:solidFill>
                <a:srgbClr val="000000"/>
              </a:solidFill>
              <a:latin typeface="Helvetica Neue"/>
              <a:ea typeface="Helvetica Neue"/>
              <a:cs typeface="Helvetica Neue"/>
              <a:sym typeface="Helvetica Neue"/>
            </a:endParaRPr>
          </a:p>
          <a:p>
            <a:pPr indent="0" lvl="0" marL="0" marR="0" rtl="0" algn="ctr">
              <a:lnSpc>
                <a:spcPct val="115000"/>
              </a:lnSpc>
              <a:spcBef>
                <a:spcPts val="0"/>
              </a:spcBef>
              <a:spcAft>
                <a:spcPts val="0"/>
              </a:spcAft>
              <a:buClr>
                <a:schemeClr val="dk1"/>
              </a:buClr>
              <a:buSzPts val="1100"/>
              <a:buFont typeface="Arial"/>
              <a:buNone/>
            </a:pPr>
            <a:r>
              <a:rPr b="0" i="0" lang="es-419" sz="1400" u="none" cap="none" strike="noStrike">
                <a:solidFill>
                  <a:srgbClr val="000000"/>
                </a:solidFill>
                <a:latin typeface="Helvetica Neue Light"/>
                <a:ea typeface="Helvetica Neue Light"/>
                <a:cs typeface="Helvetica Neue Light"/>
                <a:sym typeface="Helvetica Neue Light"/>
              </a:rPr>
              <a:t>Entregas con el estado de avance de tu </a:t>
            </a:r>
            <a:r>
              <a:rPr b="1" i="0" lang="es-419" sz="1400" u="none" cap="none" strike="noStrike">
                <a:solidFill>
                  <a:srgbClr val="000000"/>
                </a:solidFill>
                <a:latin typeface="Helvetica Neue"/>
                <a:ea typeface="Helvetica Neue"/>
                <a:cs typeface="Helvetica Neue"/>
                <a:sym typeface="Helvetica Neue"/>
              </a:rPr>
              <a:t>proyecto final</a:t>
            </a:r>
            <a:r>
              <a:rPr b="0" i="0" lang="es-419" sz="1400" u="none" cap="none" strike="noStrike">
                <a:solidFill>
                  <a:srgbClr val="000000"/>
                </a:solidFill>
                <a:latin typeface="Helvetica Neue Light"/>
                <a:ea typeface="Helvetica Neue Light"/>
                <a:cs typeface="Helvetica Neue Light"/>
                <a:sym typeface="Helvetica Neue Light"/>
              </a:rPr>
              <a:t> que deberás subir a la plataforma a lo largo del curso y </a:t>
            </a:r>
            <a:r>
              <a:rPr b="0" i="0" lang="es-419" sz="1400" u="none" cap="none" strike="noStrike">
                <a:solidFill>
                  <a:schemeClr val="dk1"/>
                </a:solidFill>
                <a:latin typeface="Helvetica Neue Light"/>
                <a:ea typeface="Helvetica Neue Light"/>
                <a:cs typeface="Helvetica Neue Light"/>
                <a:sym typeface="Helvetica Neue Light"/>
              </a:rPr>
              <a:t>hasta 7 días luego de la clase</a:t>
            </a:r>
            <a:r>
              <a:rPr b="0" i="0" lang="es-419" sz="1400" u="none" cap="none" strike="noStrike">
                <a:solidFill>
                  <a:srgbClr val="000000"/>
                </a:solidFill>
                <a:latin typeface="Helvetica Neue Light"/>
                <a:ea typeface="Helvetica Neue Light"/>
                <a:cs typeface="Helvetica Neue Light"/>
                <a:sym typeface="Helvetica Neue Light"/>
              </a:rPr>
              <a:t>, para ser corregidas por tu docente o tutor/a. </a:t>
            </a:r>
            <a:endParaRPr b="0" i="0" sz="1400" u="none" cap="none" strike="noStrike">
              <a:solidFill>
                <a:srgbClr val="000000"/>
              </a:solidFill>
              <a:latin typeface="Helvetica Neue Light"/>
              <a:ea typeface="Helvetica Neue Light"/>
              <a:cs typeface="Helvetica Neue Light"/>
              <a:sym typeface="Helvetica Neue Light"/>
            </a:endParaRPr>
          </a:p>
        </p:txBody>
      </p:sp>
      <p:sp>
        <p:nvSpPr>
          <p:cNvPr id="108" name="Google Shape;108;p21"/>
          <p:cNvSpPr txBox="1"/>
          <p:nvPr/>
        </p:nvSpPr>
        <p:spPr>
          <a:xfrm>
            <a:off x="1398000" y="157150"/>
            <a:ext cx="66207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0" i="1" sz="3600" u="none" cap="none" strike="noStrike">
              <a:solidFill>
                <a:srgbClr val="000000"/>
              </a:solidFill>
              <a:latin typeface="Anton"/>
              <a:ea typeface="Anton"/>
              <a:cs typeface="Anton"/>
              <a:sym typeface="Anton"/>
            </a:endParaRPr>
          </a:p>
        </p:txBody>
      </p:sp>
      <p:sp>
        <p:nvSpPr>
          <p:cNvPr id="109" name="Google Shape;109;p21"/>
          <p:cNvSpPr/>
          <p:nvPr/>
        </p:nvSpPr>
        <p:spPr>
          <a:xfrm>
            <a:off x="4915400" y="1806125"/>
            <a:ext cx="381900" cy="381900"/>
          </a:xfrm>
          <a:prstGeom prst="ellipse">
            <a:avLst/>
          </a:prstGeom>
          <a:solidFill>
            <a:srgbClr val="22222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419">
                <a:solidFill>
                  <a:srgbClr val="FFFFFF"/>
                </a:solidFill>
                <a:latin typeface="Helvetica Neue"/>
                <a:ea typeface="Helvetica Neue"/>
                <a:cs typeface="Helvetica Neue"/>
                <a:sym typeface="Helvetica Neue"/>
              </a:rPr>
              <a:t>1</a:t>
            </a:r>
            <a:endParaRPr b="1" i="0" sz="1400" u="none" cap="none" strike="noStrike">
              <a:solidFill>
                <a:srgbClr val="FFFFFF"/>
              </a:solidFill>
              <a:latin typeface="Helvetica Neue"/>
              <a:ea typeface="Helvetica Neue"/>
              <a:cs typeface="Helvetica Neue"/>
              <a:sym typeface="Helvetica Neue"/>
            </a:endParaRPr>
          </a:p>
        </p:txBody>
      </p:sp>
      <p:sp>
        <p:nvSpPr>
          <p:cNvPr id="110" name="Google Shape;110;p21"/>
          <p:cNvSpPr txBox="1"/>
          <p:nvPr/>
        </p:nvSpPr>
        <p:spPr>
          <a:xfrm>
            <a:off x="1398000" y="1571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DESAFÍOS Y ENTREGABLES</a:t>
            </a:r>
            <a:endParaRPr b="0" i="1" sz="3600" u="none" cap="none" strike="noStrike">
              <a:solidFill>
                <a:srgbClr val="000000"/>
              </a:solidFill>
              <a:latin typeface="Anton"/>
              <a:ea typeface="Anton"/>
              <a:cs typeface="Anton"/>
              <a:sym typeface="Anton"/>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75"/>
          <p:cNvSpPr txBox="1"/>
          <p:nvPr/>
        </p:nvSpPr>
        <p:spPr>
          <a:xfrm>
            <a:off x="364200" y="1018200"/>
            <a:ext cx="8415600" cy="58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Antes de ES6, creábamos mensajes compuestos de la siguiente manera:</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589" name="Google Shape;589;p75"/>
          <p:cNvSpPr txBox="1"/>
          <p:nvPr/>
        </p:nvSpPr>
        <p:spPr>
          <a:xfrm>
            <a:off x="2183550" y="342950"/>
            <a:ext cx="4776900" cy="67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TEMPLATE STRINGS</a:t>
            </a:r>
            <a:endParaRPr i="1" sz="3000">
              <a:latin typeface="Anton"/>
              <a:ea typeface="Anton"/>
              <a:cs typeface="Anton"/>
              <a:sym typeface="Anton"/>
            </a:endParaRPr>
          </a:p>
          <a:p>
            <a:pPr indent="0" lvl="0" marL="0" rtl="0" algn="ctr">
              <a:spcBef>
                <a:spcPts val="0"/>
              </a:spcBef>
              <a:spcAft>
                <a:spcPts val="0"/>
              </a:spcAft>
              <a:buNone/>
            </a:pPr>
            <a:r>
              <a:t/>
            </a:r>
            <a:endParaRPr i="1" sz="3000">
              <a:latin typeface="Anton"/>
              <a:ea typeface="Anton"/>
              <a:cs typeface="Anton"/>
              <a:sym typeface="Anton"/>
            </a:endParaRPr>
          </a:p>
        </p:txBody>
      </p:sp>
      <p:pic>
        <p:nvPicPr>
          <p:cNvPr id="590" name="Google Shape;590;p75"/>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91" name="Google Shape;591;p75"/>
          <p:cNvPicPr preferRelativeResize="0"/>
          <p:nvPr/>
        </p:nvPicPr>
        <p:blipFill rotWithShape="1">
          <a:blip r:embed="rId4">
            <a:alphaModFix/>
          </a:blip>
          <a:srcRect b="0" l="0" r="0" t="12785"/>
          <a:stretch/>
        </p:blipFill>
        <p:spPr>
          <a:xfrm>
            <a:off x="1089813" y="1882138"/>
            <a:ext cx="6964376" cy="1747437"/>
          </a:xfrm>
          <a:prstGeom prst="rect">
            <a:avLst/>
          </a:prstGeom>
          <a:noFill/>
          <a:ln>
            <a:noFill/>
          </a:ln>
        </p:spPr>
      </p:pic>
      <p:sp>
        <p:nvSpPr>
          <p:cNvPr id="592" name="Google Shape;592;p75"/>
          <p:cNvSpPr txBox="1"/>
          <p:nvPr/>
        </p:nvSpPr>
        <p:spPr>
          <a:xfrm>
            <a:off x="829225" y="3787075"/>
            <a:ext cx="3944400" cy="42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700">
                <a:latin typeface="Helvetica Neue Light"/>
                <a:ea typeface="Helvetica Neue Light"/>
                <a:cs typeface="Helvetica Neue Light"/>
                <a:sym typeface="Helvetica Neue Light"/>
              </a:rPr>
              <a:t>Problemas: ¿cuáles detectan?</a:t>
            </a:r>
            <a:endParaRPr sz="1700">
              <a:latin typeface="Helvetica Neue Light"/>
              <a:ea typeface="Helvetica Neue Light"/>
              <a:cs typeface="Helvetica Neue Light"/>
              <a:sym typeface="Helvetica Neue Light"/>
            </a:endParaRPr>
          </a:p>
        </p:txBody>
      </p:sp>
      <p:sp>
        <p:nvSpPr>
          <p:cNvPr id="593" name="Google Shape;593;p75"/>
          <p:cNvSpPr txBox="1"/>
          <p:nvPr/>
        </p:nvSpPr>
        <p:spPr>
          <a:xfrm>
            <a:off x="53750" y="4212775"/>
            <a:ext cx="9144000" cy="58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a:solidFill>
                  <a:schemeClr val="dk1"/>
                </a:solidFill>
                <a:highlight>
                  <a:srgbClr val="E0FF00"/>
                </a:highlight>
                <a:latin typeface="Helvetica Neue Light"/>
                <a:ea typeface="Helvetica Neue Light"/>
                <a:cs typeface="Helvetica Neue Light"/>
                <a:sym typeface="Helvetica Neue Light"/>
              </a:rPr>
              <a:t>Agregar espacios manuales entre concatenaciones ‘+’, dificultad para modificar texto, multiline explícito \n, poca legibilidad.</a:t>
            </a:r>
            <a:endParaRPr>
              <a:highlight>
                <a:srgbClr val="E0FF00"/>
              </a:highlight>
              <a:latin typeface="Helvetica Neue Light"/>
              <a:ea typeface="Helvetica Neue Light"/>
              <a:cs typeface="Helvetica Neue Light"/>
              <a:sym typeface="Helvetica Neue Light"/>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76"/>
          <p:cNvSpPr txBox="1"/>
          <p:nvPr/>
        </p:nvSpPr>
        <p:spPr>
          <a:xfrm>
            <a:off x="364200" y="1040600"/>
            <a:ext cx="8415600" cy="2196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Con </a:t>
            </a:r>
            <a:r>
              <a:rPr b="1" lang="es-419" sz="2000">
                <a:solidFill>
                  <a:schemeClr val="dk1"/>
                </a:solidFill>
                <a:highlight>
                  <a:srgbClr val="FFFFFF"/>
                </a:highlight>
                <a:latin typeface="Helvetica Neue"/>
                <a:ea typeface="Helvetica Neue"/>
                <a:cs typeface="Helvetica Neue"/>
                <a:sym typeface="Helvetica Neue"/>
              </a:rPr>
              <a:t>ES6</a:t>
            </a:r>
            <a:r>
              <a:rPr lang="es-419" sz="2000">
                <a:solidFill>
                  <a:schemeClr val="dk1"/>
                </a:solidFill>
                <a:highlight>
                  <a:srgbClr val="FFFFFF"/>
                </a:highlight>
                <a:latin typeface="Helvetica Neue Light"/>
                <a:ea typeface="Helvetica Neue Light"/>
                <a:cs typeface="Helvetica Neue Light"/>
                <a:sym typeface="Helvetica Neue Light"/>
              </a:rPr>
              <a:t> podemos interpolar </a:t>
            </a:r>
            <a:r>
              <a:rPr b="1" lang="es-419" sz="2000">
                <a:solidFill>
                  <a:schemeClr val="dk1"/>
                </a:solidFill>
                <a:highlight>
                  <a:srgbClr val="FFFFFF"/>
                </a:highlight>
                <a:latin typeface="Helvetica Neue"/>
                <a:ea typeface="Helvetica Neue"/>
                <a:cs typeface="Helvetica Neue"/>
                <a:sym typeface="Helvetica Neue"/>
              </a:rPr>
              <a:t>strings</a:t>
            </a:r>
            <a:r>
              <a:rPr lang="es-419" sz="2000">
                <a:solidFill>
                  <a:schemeClr val="dk1"/>
                </a:solidFill>
                <a:highlight>
                  <a:srgbClr val="FFFFFF"/>
                </a:highlight>
                <a:latin typeface="Helvetica Neue Light"/>
                <a:ea typeface="Helvetica Neue Light"/>
                <a:cs typeface="Helvetica Neue Light"/>
                <a:sym typeface="Helvetica Neue Light"/>
              </a:rPr>
              <a:t> de una forma más sencilla, a como estábamos haciendo hasta ahora. Miremos el ejemplo: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599" name="Google Shape;599;p76"/>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600" name="Google Shape;600;p76"/>
          <p:cNvPicPr preferRelativeResize="0"/>
          <p:nvPr/>
        </p:nvPicPr>
        <p:blipFill>
          <a:blip r:embed="rId4">
            <a:alphaModFix/>
          </a:blip>
          <a:stretch>
            <a:fillRect/>
          </a:stretch>
        </p:blipFill>
        <p:spPr>
          <a:xfrm>
            <a:off x="622513" y="2113600"/>
            <a:ext cx="7898975" cy="1875700"/>
          </a:xfrm>
          <a:prstGeom prst="rect">
            <a:avLst/>
          </a:prstGeom>
          <a:noFill/>
          <a:ln>
            <a:noFill/>
          </a:ln>
        </p:spPr>
      </p:pic>
      <p:sp>
        <p:nvSpPr>
          <p:cNvPr id="601" name="Google Shape;601;p76"/>
          <p:cNvSpPr txBox="1"/>
          <p:nvPr/>
        </p:nvSpPr>
        <p:spPr>
          <a:xfrm>
            <a:off x="2183550" y="342950"/>
            <a:ext cx="4776900" cy="67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TEMPLATE STRINGS</a:t>
            </a:r>
            <a:endParaRPr i="1" sz="3000">
              <a:latin typeface="Anton"/>
              <a:ea typeface="Anton"/>
              <a:cs typeface="Anton"/>
              <a:sym typeface="Anton"/>
            </a:endParaRPr>
          </a:p>
          <a:p>
            <a:pPr indent="0" lvl="0" marL="0" rtl="0" algn="ctr">
              <a:spcBef>
                <a:spcPts val="0"/>
              </a:spcBef>
              <a:spcAft>
                <a:spcPts val="0"/>
              </a:spcAft>
              <a:buNone/>
            </a:pPr>
            <a:r>
              <a:t/>
            </a:r>
            <a:endParaRPr i="1" sz="3000">
              <a:latin typeface="Anton"/>
              <a:ea typeface="Anton"/>
              <a:cs typeface="Anton"/>
              <a:sym typeface="Anton"/>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77"/>
          <p:cNvSpPr txBox="1"/>
          <p:nvPr/>
        </p:nvSpPr>
        <p:spPr>
          <a:xfrm>
            <a:off x="4302500" y="2846225"/>
            <a:ext cx="4698000" cy="118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607" name="Google Shape;607;p77"/>
          <p:cNvSpPr txBox="1"/>
          <p:nvPr/>
        </p:nvSpPr>
        <p:spPr>
          <a:xfrm>
            <a:off x="1887300" y="375675"/>
            <a:ext cx="53694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VALORES POR DEFECTO: ANTES Y HOY</a:t>
            </a:r>
            <a:endParaRPr i="1" sz="3000">
              <a:latin typeface="Anton"/>
              <a:ea typeface="Anton"/>
              <a:cs typeface="Anton"/>
              <a:sym typeface="Anton"/>
            </a:endParaRPr>
          </a:p>
          <a:p>
            <a:pPr indent="0" lvl="0" marL="0" rtl="0" algn="ctr">
              <a:spcBef>
                <a:spcPts val="0"/>
              </a:spcBef>
              <a:spcAft>
                <a:spcPts val="0"/>
              </a:spcAft>
              <a:buNone/>
            </a:pPr>
            <a:r>
              <a:t/>
            </a:r>
            <a:endParaRPr i="1" sz="3000">
              <a:latin typeface="Anton"/>
              <a:ea typeface="Anton"/>
              <a:cs typeface="Anton"/>
              <a:sym typeface="Anton"/>
            </a:endParaRPr>
          </a:p>
          <a:p>
            <a:pPr indent="0" lvl="0" marL="0" rtl="0" algn="ctr">
              <a:spcBef>
                <a:spcPts val="0"/>
              </a:spcBef>
              <a:spcAft>
                <a:spcPts val="0"/>
              </a:spcAft>
              <a:buNone/>
            </a:pPr>
            <a:r>
              <a:t/>
            </a:r>
            <a:endParaRPr i="1" sz="3000">
              <a:latin typeface="Anton"/>
              <a:ea typeface="Anton"/>
              <a:cs typeface="Anton"/>
              <a:sym typeface="Anton"/>
            </a:endParaRPr>
          </a:p>
        </p:txBody>
      </p:sp>
      <p:pic>
        <p:nvPicPr>
          <p:cNvPr id="608" name="Google Shape;608;p77"/>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609" name="Google Shape;609;p77"/>
          <p:cNvSpPr txBox="1"/>
          <p:nvPr/>
        </p:nvSpPr>
        <p:spPr>
          <a:xfrm>
            <a:off x="943800" y="1364775"/>
            <a:ext cx="7256400" cy="1125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Antes teníamos que comprobar si la variable ya tenía un valor, para dar una respuesta por defecto.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En cambio hoy, podemos usar otra sintaxis, aunque tenga algunas diferencias de comportamiento.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610" name="Google Shape;610;p77"/>
          <p:cNvPicPr preferRelativeResize="0"/>
          <p:nvPr/>
        </p:nvPicPr>
        <p:blipFill>
          <a:blip r:embed="rId4">
            <a:alphaModFix/>
          </a:blip>
          <a:stretch>
            <a:fillRect/>
          </a:stretch>
        </p:blipFill>
        <p:spPr>
          <a:xfrm>
            <a:off x="2477625" y="3045125"/>
            <a:ext cx="4000688" cy="98910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78"/>
          <p:cNvSpPr txBox="1"/>
          <p:nvPr/>
        </p:nvSpPr>
        <p:spPr>
          <a:xfrm>
            <a:off x="4291275" y="1131800"/>
            <a:ext cx="4698000" cy="3348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1900">
                <a:solidFill>
                  <a:schemeClr val="dk1"/>
                </a:solidFill>
                <a:highlight>
                  <a:srgbClr val="FFFFFF"/>
                </a:highlight>
                <a:latin typeface="Helvetica Neue Light"/>
                <a:ea typeface="Helvetica Neue Light"/>
                <a:cs typeface="Helvetica Neue Light"/>
                <a:sym typeface="Helvetica Neue Light"/>
              </a:rPr>
              <a:t>En muchas convenciones </a:t>
            </a:r>
            <a:r>
              <a:rPr b="1" lang="es-419" sz="1700">
                <a:solidFill>
                  <a:schemeClr val="dk1"/>
                </a:solidFill>
                <a:highlight>
                  <a:srgbClr val="FFFFFF"/>
                </a:highlight>
                <a:latin typeface="Courier New"/>
                <a:ea typeface="Courier New"/>
                <a:cs typeface="Courier New"/>
                <a:sym typeface="Courier New"/>
              </a:rPr>
              <a:t>null</a:t>
            </a:r>
            <a:r>
              <a:rPr lang="es-419" sz="1900">
                <a:solidFill>
                  <a:schemeClr val="dk1"/>
                </a:solidFill>
                <a:highlight>
                  <a:srgbClr val="FFFFFF"/>
                </a:highlight>
                <a:latin typeface="Helvetica Neue Light"/>
                <a:ea typeface="Helvetica Neue Light"/>
                <a:cs typeface="Helvetica Neue Light"/>
                <a:sym typeface="Helvetica Neue Light"/>
              </a:rPr>
              <a:t> es considerado como algo explícito de un valor que </a:t>
            </a:r>
            <a:r>
              <a:rPr b="1" lang="es-419" sz="1900">
                <a:solidFill>
                  <a:schemeClr val="dk1"/>
                </a:solidFill>
                <a:highlight>
                  <a:srgbClr val="FFFFFF"/>
                </a:highlight>
                <a:latin typeface="Helvetica Neue"/>
                <a:ea typeface="Helvetica Neue"/>
                <a:cs typeface="Helvetica Neue"/>
                <a:sym typeface="Helvetica Neue"/>
              </a:rPr>
              <a:t>es la nada</a:t>
            </a:r>
            <a:r>
              <a:rPr lang="es-419" sz="1900">
                <a:solidFill>
                  <a:schemeClr val="dk1"/>
                </a:solidFill>
                <a:highlight>
                  <a:srgbClr val="FFFFFF"/>
                </a:highlight>
                <a:latin typeface="Helvetica Neue Light"/>
                <a:ea typeface="Helvetica Neue Light"/>
                <a:cs typeface="Helvetica Neue Light"/>
                <a:sym typeface="Helvetica Neue Light"/>
              </a:rPr>
              <a:t>. Mientras que al </a:t>
            </a:r>
            <a:r>
              <a:rPr b="1" lang="es-419" sz="1700">
                <a:solidFill>
                  <a:schemeClr val="dk1"/>
                </a:solidFill>
                <a:highlight>
                  <a:srgbClr val="FFFFFF"/>
                </a:highlight>
                <a:latin typeface="Courier New"/>
                <a:ea typeface="Courier New"/>
                <a:cs typeface="Courier New"/>
                <a:sym typeface="Courier New"/>
              </a:rPr>
              <a:t>undefined</a:t>
            </a:r>
            <a:r>
              <a:rPr lang="es-419" sz="1700">
                <a:solidFill>
                  <a:schemeClr val="dk1"/>
                </a:solidFill>
                <a:highlight>
                  <a:srgbClr val="FFFFFF"/>
                </a:highlight>
                <a:latin typeface="Courier New"/>
                <a:ea typeface="Courier New"/>
                <a:cs typeface="Courier New"/>
                <a:sym typeface="Courier New"/>
              </a:rPr>
              <a:t> </a:t>
            </a:r>
            <a:r>
              <a:rPr lang="es-419" sz="1900">
                <a:solidFill>
                  <a:schemeClr val="dk1"/>
                </a:solidFill>
                <a:highlight>
                  <a:srgbClr val="FFFFFF"/>
                </a:highlight>
                <a:latin typeface="Helvetica Neue Light"/>
                <a:ea typeface="Helvetica Neue Light"/>
                <a:cs typeface="Helvetica Neue Light"/>
                <a:sym typeface="Helvetica Neue Light"/>
              </a:rPr>
              <a:t>se lo considera como un valor que aún no se puede inferir que es, cuando no pasamos un parámetro será </a:t>
            </a:r>
            <a:r>
              <a:rPr b="1" lang="es-419" sz="1700">
                <a:solidFill>
                  <a:schemeClr val="dk1"/>
                </a:solidFill>
                <a:highlight>
                  <a:srgbClr val="FFFFFF"/>
                </a:highlight>
                <a:latin typeface="Courier New"/>
                <a:ea typeface="Courier New"/>
                <a:cs typeface="Courier New"/>
                <a:sym typeface="Courier New"/>
              </a:rPr>
              <a:t>undefined</a:t>
            </a:r>
            <a:r>
              <a:rPr lang="es-419" sz="1700">
                <a:solidFill>
                  <a:schemeClr val="dk1"/>
                </a:solidFill>
                <a:highlight>
                  <a:srgbClr val="FFFFFF"/>
                </a:highlight>
                <a:latin typeface="Courier New"/>
                <a:ea typeface="Courier New"/>
                <a:cs typeface="Courier New"/>
                <a:sym typeface="Courier New"/>
              </a:rPr>
              <a:t> </a:t>
            </a:r>
            <a:r>
              <a:rPr lang="es-419" sz="1900">
                <a:solidFill>
                  <a:schemeClr val="dk1"/>
                </a:solidFill>
                <a:highlight>
                  <a:srgbClr val="FFFFFF"/>
                </a:highlight>
                <a:latin typeface="Helvetica Neue Light"/>
                <a:ea typeface="Helvetica Neue Light"/>
                <a:cs typeface="Helvetica Neue Light"/>
                <a:sym typeface="Helvetica Neue Light"/>
              </a:rPr>
              <a:t>(indefinido)</a:t>
            </a:r>
            <a:endParaRPr sz="19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12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1900">
                <a:solidFill>
                  <a:schemeClr val="dk1"/>
                </a:solidFill>
                <a:highlight>
                  <a:srgbClr val="FFFFFF"/>
                </a:highlight>
                <a:latin typeface="Helvetica Neue Light"/>
                <a:ea typeface="Helvetica Neue Light"/>
                <a:cs typeface="Helvetica Neue Light"/>
                <a:sym typeface="Helvetica Neue Light"/>
              </a:rPr>
              <a:t>Dicho esto, si le paso </a:t>
            </a:r>
            <a:r>
              <a:rPr b="1" lang="es-419" sz="1700">
                <a:solidFill>
                  <a:schemeClr val="dk1"/>
                </a:solidFill>
                <a:highlight>
                  <a:srgbClr val="FFFFFF"/>
                </a:highlight>
                <a:latin typeface="Courier New"/>
                <a:ea typeface="Courier New"/>
                <a:cs typeface="Courier New"/>
                <a:sym typeface="Courier New"/>
              </a:rPr>
              <a:t>null </a:t>
            </a:r>
            <a:r>
              <a:rPr lang="es-419" sz="1900">
                <a:solidFill>
                  <a:schemeClr val="dk1"/>
                </a:solidFill>
                <a:highlight>
                  <a:srgbClr val="FFFFFF"/>
                </a:highlight>
                <a:latin typeface="Helvetica Neue Light"/>
                <a:ea typeface="Helvetica Neue Light"/>
                <a:cs typeface="Helvetica Neue Light"/>
                <a:sym typeface="Helvetica Neue Light"/>
              </a:rPr>
              <a:t>a </a:t>
            </a:r>
            <a:r>
              <a:rPr b="1" lang="es-419" sz="1700">
                <a:solidFill>
                  <a:schemeClr val="dk1"/>
                </a:solidFill>
                <a:highlight>
                  <a:srgbClr val="FFFFFF"/>
                </a:highlight>
                <a:latin typeface="Courier New"/>
                <a:ea typeface="Courier New"/>
                <a:cs typeface="Courier New"/>
                <a:sym typeface="Courier New"/>
              </a:rPr>
              <a:t>function</a:t>
            </a:r>
            <a:r>
              <a:rPr lang="es-419" sz="1900">
                <a:solidFill>
                  <a:schemeClr val="dk1"/>
                </a:solidFill>
                <a:highlight>
                  <a:srgbClr val="FFFFFF"/>
                </a:highlight>
                <a:latin typeface="Helvetica Neue Light"/>
                <a:ea typeface="Helvetica Neue Light"/>
                <a:cs typeface="Helvetica Neue Light"/>
                <a:sym typeface="Helvetica Neue Light"/>
              </a:rPr>
              <a:t>, ¡el valor por defecto no se aplicará!</a:t>
            </a:r>
            <a:endParaRPr sz="19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616" name="Google Shape;616;p78"/>
          <p:cNvSpPr txBox="1"/>
          <p:nvPr/>
        </p:nvSpPr>
        <p:spPr>
          <a:xfrm>
            <a:off x="1372950" y="301550"/>
            <a:ext cx="6398100" cy="57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VALORES POR DEFECTO: ¡CUIDADO!</a:t>
            </a:r>
            <a:endParaRPr i="1" sz="3000">
              <a:latin typeface="Anton"/>
              <a:ea typeface="Anton"/>
              <a:cs typeface="Anton"/>
              <a:sym typeface="Anton"/>
            </a:endParaRPr>
          </a:p>
          <a:p>
            <a:pPr indent="0" lvl="0" marL="0" rtl="0" algn="ctr">
              <a:spcBef>
                <a:spcPts val="0"/>
              </a:spcBef>
              <a:spcAft>
                <a:spcPts val="0"/>
              </a:spcAft>
              <a:buNone/>
            </a:pPr>
            <a:r>
              <a:t/>
            </a:r>
            <a:endParaRPr i="1" sz="3000">
              <a:latin typeface="Anton"/>
              <a:ea typeface="Anton"/>
              <a:cs typeface="Anton"/>
              <a:sym typeface="Anton"/>
            </a:endParaRPr>
          </a:p>
          <a:p>
            <a:pPr indent="0" lvl="0" marL="0" rtl="0" algn="ctr">
              <a:spcBef>
                <a:spcPts val="0"/>
              </a:spcBef>
              <a:spcAft>
                <a:spcPts val="0"/>
              </a:spcAft>
              <a:buNone/>
            </a:pPr>
            <a:r>
              <a:t/>
            </a:r>
            <a:endParaRPr i="1" sz="3000">
              <a:latin typeface="Anton"/>
              <a:ea typeface="Anton"/>
              <a:cs typeface="Anton"/>
              <a:sym typeface="Anton"/>
            </a:endParaRPr>
          </a:p>
        </p:txBody>
      </p:sp>
      <p:pic>
        <p:nvPicPr>
          <p:cNvPr id="617" name="Google Shape;617;p78"/>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618" name="Google Shape;618;p78"/>
          <p:cNvPicPr preferRelativeResize="0"/>
          <p:nvPr/>
        </p:nvPicPr>
        <p:blipFill>
          <a:blip r:embed="rId4">
            <a:alphaModFix/>
          </a:blip>
          <a:stretch>
            <a:fillRect/>
          </a:stretch>
        </p:blipFill>
        <p:spPr>
          <a:xfrm>
            <a:off x="558013" y="3424000"/>
            <a:ext cx="3318435" cy="1566300"/>
          </a:xfrm>
          <a:prstGeom prst="rect">
            <a:avLst/>
          </a:prstGeom>
          <a:noFill/>
          <a:ln>
            <a:noFill/>
          </a:ln>
        </p:spPr>
      </p:pic>
      <p:pic>
        <p:nvPicPr>
          <p:cNvPr id="619" name="Google Shape;619;p78"/>
          <p:cNvPicPr preferRelativeResize="0"/>
          <p:nvPr/>
        </p:nvPicPr>
        <p:blipFill>
          <a:blip r:embed="rId5">
            <a:alphaModFix/>
          </a:blip>
          <a:stretch>
            <a:fillRect/>
          </a:stretch>
        </p:blipFill>
        <p:spPr>
          <a:xfrm>
            <a:off x="143200" y="1241650"/>
            <a:ext cx="4148076" cy="1957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5"/>
                                        </p:tgtEl>
                                        <p:attrNameLst>
                                          <p:attrName>style.visibility</p:attrName>
                                        </p:attrNameLst>
                                      </p:cBhvr>
                                      <p:to>
                                        <p:strVal val="visible"/>
                                      </p:to>
                                    </p:set>
                                    <p:animEffect filter="fade" transition="in">
                                      <p:cBhvr>
                                        <p:cTn dur="1"/>
                                        <p:tgtEl>
                                          <p:spTgt spid="6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8"/>
                                        </p:tgtEl>
                                        <p:attrNameLst>
                                          <p:attrName>style.visibility</p:attrName>
                                        </p:attrNameLst>
                                      </p:cBhvr>
                                      <p:to>
                                        <p:strVal val="visible"/>
                                      </p:to>
                                    </p:set>
                                    <p:animEffect filter="fade" transition="in">
                                      <p:cBhvr>
                                        <p:cTn dur="1000"/>
                                        <p:tgtEl>
                                          <p:spTgt spid="6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79"/>
          <p:cNvSpPr txBox="1"/>
          <p:nvPr/>
        </p:nvSpPr>
        <p:spPr>
          <a:xfrm>
            <a:off x="0" y="954000"/>
            <a:ext cx="9144000" cy="2444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1900">
                <a:solidFill>
                  <a:schemeClr val="dk1"/>
                </a:solidFill>
                <a:highlight>
                  <a:srgbClr val="FFFFFF"/>
                </a:highlight>
                <a:latin typeface="Helvetica Neue Light"/>
                <a:ea typeface="Helvetica Neue Light"/>
                <a:cs typeface="Helvetica Neue Light"/>
                <a:sym typeface="Helvetica Neue Light"/>
              </a:rPr>
              <a:t>Ahora JavaScript se empieza a parecer a lenguajes como Python o Ruby. </a:t>
            </a:r>
            <a:r>
              <a:rPr b="1" lang="es-419" sz="1900">
                <a:solidFill>
                  <a:schemeClr val="dk1"/>
                </a:solidFill>
                <a:highlight>
                  <a:srgbClr val="FFFFFF"/>
                </a:highlight>
                <a:latin typeface="Helvetica Neue"/>
                <a:ea typeface="Helvetica Neue"/>
                <a:cs typeface="Helvetica Neue"/>
                <a:sym typeface="Helvetica Neue"/>
              </a:rPr>
              <a:t>Llamamos a las funciones desde los propios scripts</a:t>
            </a:r>
            <a:r>
              <a:rPr lang="es-419" sz="1900">
                <a:solidFill>
                  <a:schemeClr val="dk1"/>
                </a:solidFill>
                <a:highlight>
                  <a:srgbClr val="FFFFFF"/>
                </a:highlight>
                <a:latin typeface="Helvetica Neue Light"/>
                <a:ea typeface="Helvetica Neue Light"/>
                <a:cs typeface="Helvetica Neue Light"/>
                <a:sym typeface="Helvetica Neue Light"/>
              </a:rPr>
              <a:t>, sin tener que importarlos en el HTML si usamos JavaScript en el navegador.</a:t>
            </a:r>
            <a:endParaRPr sz="19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5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Y para importar en otro fichero: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625" name="Google Shape;625;p79"/>
          <p:cNvSpPr txBox="1"/>
          <p:nvPr/>
        </p:nvSpPr>
        <p:spPr>
          <a:xfrm>
            <a:off x="2183538" y="252750"/>
            <a:ext cx="47769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MÓDULOS</a:t>
            </a:r>
            <a:endParaRPr i="1" sz="3000">
              <a:latin typeface="Anton"/>
              <a:ea typeface="Anton"/>
              <a:cs typeface="Anton"/>
              <a:sym typeface="Anton"/>
            </a:endParaRPr>
          </a:p>
          <a:p>
            <a:pPr indent="0" lvl="0" marL="0" rtl="0" algn="ctr">
              <a:spcBef>
                <a:spcPts val="0"/>
              </a:spcBef>
              <a:spcAft>
                <a:spcPts val="0"/>
              </a:spcAft>
              <a:buNone/>
            </a:pPr>
            <a:r>
              <a:t/>
            </a:r>
            <a:endParaRPr i="1" sz="2600">
              <a:latin typeface="Anton"/>
              <a:ea typeface="Anton"/>
              <a:cs typeface="Anton"/>
              <a:sym typeface="Anton"/>
            </a:endParaRPr>
          </a:p>
          <a:p>
            <a:pPr indent="0" lvl="0" marL="0" rtl="0" algn="ctr">
              <a:spcBef>
                <a:spcPts val="0"/>
              </a:spcBef>
              <a:spcAft>
                <a:spcPts val="0"/>
              </a:spcAft>
              <a:buNone/>
            </a:pPr>
            <a:r>
              <a:t/>
            </a:r>
            <a:endParaRPr i="1" sz="2600">
              <a:latin typeface="Anton"/>
              <a:ea typeface="Anton"/>
              <a:cs typeface="Anton"/>
              <a:sym typeface="Anton"/>
            </a:endParaRPr>
          </a:p>
        </p:txBody>
      </p:sp>
      <p:pic>
        <p:nvPicPr>
          <p:cNvPr id="626" name="Google Shape;626;p79"/>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627" name="Google Shape;627;p79"/>
          <p:cNvPicPr preferRelativeResize="0"/>
          <p:nvPr/>
        </p:nvPicPr>
        <p:blipFill rotWithShape="1">
          <a:blip r:embed="rId4">
            <a:alphaModFix/>
          </a:blip>
          <a:srcRect b="0" l="12219" r="0" t="0"/>
          <a:stretch/>
        </p:blipFill>
        <p:spPr>
          <a:xfrm>
            <a:off x="2940301" y="2092175"/>
            <a:ext cx="3263400" cy="1205275"/>
          </a:xfrm>
          <a:prstGeom prst="rect">
            <a:avLst/>
          </a:prstGeom>
          <a:noFill/>
          <a:ln>
            <a:noFill/>
          </a:ln>
        </p:spPr>
      </p:pic>
      <p:pic>
        <p:nvPicPr>
          <p:cNvPr id="628" name="Google Shape;628;p79"/>
          <p:cNvPicPr preferRelativeResize="0"/>
          <p:nvPr/>
        </p:nvPicPr>
        <p:blipFill rotWithShape="1">
          <a:blip r:embed="rId5">
            <a:alphaModFix/>
          </a:blip>
          <a:srcRect b="0" l="11347" r="0" t="0"/>
          <a:stretch/>
        </p:blipFill>
        <p:spPr>
          <a:xfrm>
            <a:off x="3037687" y="3785025"/>
            <a:ext cx="3068625" cy="1205275"/>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2" name="Shape 632"/>
        <p:cNvGrpSpPr/>
        <p:nvPr/>
      </p:nvGrpSpPr>
      <p:grpSpPr>
        <a:xfrm>
          <a:off x="0" y="0"/>
          <a:ext cx="0" cy="0"/>
          <a:chOff x="0" y="0"/>
          <a:chExt cx="0" cy="0"/>
        </a:xfrm>
      </p:grpSpPr>
      <p:sp>
        <p:nvSpPr>
          <p:cNvPr id="633" name="Google Shape;633;p80"/>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solidFill>
                  <a:srgbClr val="E0FF00"/>
                </a:solidFill>
                <a:latin typeface="Anton"/>
                <a:ea typeface="Anton"/>
                <a:cs typeface="Anton"/>
                <a:sym typeface="Anton"/>
              </a:rPr>
              <a:t>REACT JS: LOS INICIOS</a:t>
            </a:r>
            <a:endParaRPr i="1" sz="3600">
              <a:solidFill>
                <a:srgbClr val="E0FF00"/>
              </a:solidFill>
              <a:latin typeface="Anton"/>
              <a:ea typeface="Anton"/>
              <a:cs typeface="Anton"/>
              <a:sym typeface="Anton"/>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pic>
        <p:nvPicPr>
          <p:cNvPr id="638" name="Google Shape;638;p81"/>
          <p:cNvPicPr preferRelativeResize="0"/>
          <p:nvPr/>
        </p:nvPicPr>
        <p:blipFill>
          <a:blip r:embed="rId3">
            <a:alphaModFix/>
          </a:blip>
          <a:stretch>
            <a:fillRect/>
          </a:stretch>
        </p:blipFill>
        <p:spPr>
          <a:xfrm>
            <a:off x="3660263" y="674525"/>
            <a:ext cx="1823463" cy="1632000"/>
          </a:xfrm>
          <a:prstGeom prst="rect">
            <a:avLst/>
          </a:prstGeom>
          <a:noFill/>
          <a:ln>
            <a:noFill/>
          </a:ln>
        </p:spPr>
      </p:pic>
      <p:sp>
        <p:nvSpPr>
          <p:cNvPr id="639" name="Google Shape;639;p81"/>
          <p:cNvSpPr txBox="1"/>
          <p:nvPr/>
        </p:nvSpPr>
        <p:spPr>
          <a:xfrm>
            <a:off x="443175" y="2571750"/>
            <a:ext cx="8326200" cy="2437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chemeClr val="lt1"/>
                </a:highlight>
                <a:latin typeface="Helvetica Neue Light"/>
                <a:ea typeface="Helvetica Neue Light"/>
                <a:cs typeface="Helvetica Neue Light"/>
                <a:sym typeface="Helvetica Neue Light"/>
              </a:rPr>
              <a:t>React JS </a:t>
            </a:r>
            <a:r>
              <a:rPr lang="es-419" sz="2000">
                <a:solidFill>
                  <a:srgbClr val="202122"/>
                </a:solidFill>
                <a:highlight>
                  <a:srgbClr val="FFFFFF"/>
                </a:highlight>
                <a:latin typeface="Helvetica Neue Light"/>
                <a:ea typeface="Helvetica Neue Light"/>
                <a:cs typeface="Helvetica Neue Light"/>
                <a:sym typeface="Helvetica Neue Light"/>
              </a:rPr>
              <a:t>fue creada por Jordan Walke, un ingeniero de software en Facebook, inspirado por los problemas que tenía la compañía con el mantenimiento del código de los anuncios dentro de su plataforma.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rgbClr val="202122"/>
                </a:solidFill>
                <a:highlight>
                  <a:srgbClr val="FFFFFF"/>
                </a:highlight>
                <a:latin typeface="Helvetica Neue Light"/>
                <a:ea typeface="Helvetica Neue Light"/>
                <a:cs typeface="Helvetica Neue Light"/>
                <a:sym typeface="Helvetica Neue Light"/>
              </a:rPr>
              <a:t>React intenta ayudar a los desarrolladores a </a:t>
            </a:r>
            <a:r>
              <a:rPr b="1" lang="es-419" sz="2000">
                <a:solidFill>
                  <a:srgbClr val="202122"/>
                </a:solidFill>
                <a:highlight>
                  <a:srgbClr val="FFFFFF"/>
                </a:highlight>
                <a:latin typeface="Helvetica Neue"/>
                <a:ea typeface="Helvetica Neue"/>
                <a:cs typeface="Helvetica Neue"/>
                <a:sym typeface="Helvetica Neue"/>
              </a:rPr>
              <a:t>construir aplicaciones que usan datos que cambian todo el tiempo</a:t>
            </a:r>
            <a:r>
              <a:rPr lang="es-419" sz="2000">
                <a:solidFill>
                  <a:srgbClr val="202122"/>
                </a:solidFill>
                <a:highlight>
                  <a:srgbClr val="FFFFFF"/>
                </a:highlight>
                <a:latin typeface="Helvetica Neue Light"/>
                <a:ea typeface="Helvetica Neue Light"/>
                <a:cs typeface="Helvetica Neue Light"/>
                <a:sym typeface="Helvetica Neue Light"/>
              </a:rPr>
              <a:t>. Su objetivo es ser </a:t>
            </a:r>
            <a:r>
              <a:rPr b="1" lang="es-419" sz="2000">
                <a:solidFill>
                  <a:srgbClr val="202122"/>
                </a:solidFill>
                <a:highlight>
                  <a:srgbClr val="FFFFFF"/>
                </a:highlight>
                <a:latin typeface="Helvetica Neue"/>
                <a:ea typeface="Helvetica Neue"/>
                <a:cs typeface="Helvetica Neue"/>
                <a:sym typeface="Helvetica Neue"/>
              </a:rPr>
              <a:t>sencilla</a:t>
            </a:r>
            <a:r>
              <a:rPr lang="es-419" sz="2000">
                <a:solidFill>
                  <a:srgbClr val="202122"/>
                </a:solidFill>
                <a:highlight>
                  <a:srgbClr val="FFFFFF"/>
                </a:highlight>
                <a:latin typeface="Helvetica Neue Light"/>
                <a:ea typeface="Helvetica Neue Light"/>
                <a:cs typeface="Helvetica Neue Light"/>
                <a:sym typeface="Helvetica Neue Light"/>
              </a:rPr>
              <a:t>, </a:t>
            </a:r>
            <a:r>
              <a:rPr b="1" lang="es-419" sz="2000">
                <a:solidFill>
                  <a:srgbClr val="202122"/>
                </a:solidFill>
                <a:highlight>
                  <a:srgbClr val="FFFFFF"/>
                </a:highlight>
                <a:latin typeface="Helvetica Neue"/>
                <a:ea typeface="Helvetica Neue"/>
                <a:cs typeface="Helvetica Neue"/>
                <a:sym typeface="Helvetica Neue"/>
              </a:rPr>
              <a:t>declarativa </a:t>
            </a:r>
            <a:r>
              <a:rPr lang="es-419" sz="2000">
                <a:solidFill>
                  <a:srgbClr val="202122"/>
                </a:solidFill>
                <a:highlight>
                  <a:srgbClr val="FFFFFF"/>
                </a:highlight>
                <a:latin typeface="Helvetica Neue Light"/>
                <a:ea typeface="Helvetica Neue Light"/>
                <a:cs typeface="Helvetica Neue Light"/>
                <a:sym typeface="Helvetica Neue Light"/>
              </a:rPr>
              <a:t>y </a:t>
            </a:r>
            <a:r>
              <a:rPr b="1" lang="es-419" sz="2000">
                <a:solidFill>
                  <a:srgbClr val="202122"/>
                </a:solidFill>
                <a:highlight>
                  <a:srgbClr val="FFFFFF"/>
                </a:highlight>
                <a:latin typeface="Helvetica Neue"/>
                <a:ea typeface="Helvetica Neue"/>
                <a:cs typeface="Helvetica Neue"/>
                <a:sym typeface="Helvetica Neue"/>
              </a:rPr>
              <a:t>fácil de combinar</a:t>
            </a:r>
            <a:r>
              <a:rPr lang="es-419" sz="2000">
                <a:solidFill>
                  <a:srgbClr val="202122"/>
                </a:solidFill>
                <a:highlight>
                  <a:srgbClr val="FFFFFF"/>
                </a:highlight>
                <a:latin typeface="Helvetica Neue Light"/>
                <a:ea typeface="Helvetica Neue Light"/>
                <a:cs typeface="Helvetica Neue Light"/>
                <a:sym typeface="Helvetica Neue Light"/>
              </a:rPr>
              <a:t>.</a:t>
            </a:r>
            <a:endParaRPr sz="2000">
              <a:latin typeface="Helvetica Neue Light"/>
              <a:ea typeface="Helvetica Neue Light"/>
              <a:cs typeface="Helvetica Neue Light"/>
              <a:sym typeface="Helvetica Neue Light"/>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82"/>
          <p:cNvSpPr txBox="1"/>
          <p:nvPr/>
        </p:nvSpPr>
        <p:spPr>
          <a:xfrm>
            <a:off x="408900" y="134250"/>
            <a:ext cx="8326200" cy="745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i="1" lang="es-419" sz="3000">
                <a:solidFill>
                  <a:schemeClr val="dk1"/>
                </a:solidFill>
                <a:highlight>
                  <a:schemeClr val="lt1"/>
                </a:highlight>
                <a:latin typeface="Anton"/>
                <a:ea typeface="Anton"/>
                <a:cs typeface="Anton"/>
                <a:sym typeface="Anton"/>
              </a:rPr>
              <a:t>SITIOS BASADOS EN REACT JS</a:t>
            </a:r>
            <a:endParaRPr i="1" sz="3000">
              <a:latin typeface="Anton"/>
              <a:ea typeface="Anton"/>
              <a:cs typeface="Anton"/>
              <a:sym typeface="Anton"/>
            </a:endParaRPr>
          </a:p>
        </p:txBody>
      </p:sp>
      <p:pic>
        <p:nvPicPr>
          <p:cNvPr id="645" name="Google Shape;645;p82"/>
          <p:cNvPicPr preferRelativeResize="0"/>
          <p:nvPr/>
        </p:nvPicPr>
        <p:blipFill>
          <a:blip r:embed="rId3">
            <a:alphaModFix/>
          </a:blip>
          <a:stretch>
            <a:fillRect/>
          </a:stretch>
        </p:blipFill>
        <p:spPr>
          <a:xfrm>
            <a:off x="710150" y="1329900"/>
            <a:ext cx="1322475" cy="1322475"/>
          </a:xfrm>
          <a:prstGeom prst="rect">
            <a:avLst/>
          </a:prstGeom>
          <a:noFill/>
          <a:ln>
            <a:noFill/>
          </a:ln>
        </p:spPr>
      </p:pic>
      <p:pic>
        <p:nvPicPr>
          <p:cNvPr id="646" name="Google Shape;646;p82"/>
          <p:cNvPicPr preferRelativeResize="0"/>
          <p:nvPr/>
        </p:nvPicPr>
        <p:blipFill>
          <a:blip r:embed="rId4">
            <a:alphaModFix/>
          </a:blip>
          <a:stretch>
            <a:fillRect/>
          </a:stretch>
        </p:blipFill>
        <p:spPr>
          <a:xfrm>
            <a:off x="3718963" y="1374688"/>
            <a:ext cx="1415048" cy="1322475"/>
          </a:xfrm>
          <a:prstGeom prst="rect">
            <a:avLst/>
          </a:prstGeom>
          <a:noFill/>
          <a:ln>
            <a:noFill/>
          </a:ln>
        </p:spPr>
      </p:pic>
      <p:pic>
        <p:nvPicPr>
          <p:cNvPr id="647" name="Google Shape;647;p82"/>
          <p:cNvPicPr preferRelativeResize="0"/>
          <p:nvPr/>
        </p:nvPicPr>
        <p:blipFill>
          <a:blip r:embed="rId5">
            <a:alphaModFix/>
          </a:blip>
          <a:stretch>
            <a:fillRect/>
          </a:stretch>
        </p:blipFill>
        <p:spPr>
          <a:xfrm>
            <a:off x="6820350" y="1500600"/>
            <a:ext cx="1438275" cy="981075"/>
          </a:xfrm>
          <a:prstGeom prst="rect">
            <a:avLst/>
          </a:prstGeom>
          <a:noFill/>
          <a:ln>
            <a:noFill/>
          </a:ln>
        </p:spPr>
      </p:pic>
      <p:pic>
        <p:nvPicPr>
          <p:cNvPr id="648" name="Google Shape;648;p82"/>
          <p:cNvPicPr preferRelativeResize="0"/>
          <p:nvPr/>
        </p:nvPicPr>
        <p:blipFill rotWithShape="1">
          <a:blip r:embed="rId6">
            <a:alphaModFix/>
          </a:blip>
          <a:srcRect b="15135" l="9489" r="9956" t="18538"/>
          <a:stretch/>
        </p:blipFill>
        <p:spPr>
          <a:xfrm>
            <a:off x="1878256" y="3362525"/>
            <a:ext cx="1970556" cy="981075"/>
          </a:xfrm>
          <a:prstGeom prst="rect">
            <a:avLst/>
          </a:prstGeom>
          <a:noFill/>
          <a:ln>
            <a:noFill/>
          </a:ln>
        </p:spPr>
      </p:pic>
      <p:pic>
        <p:nvPicPr>
          <p:cNvPr id="649" name="Google Shape;649;p82"/>
          <p:cNvPicPr preferRelativeResize="0"/>
          <p:nvPr/>
        </p:nvPicPr>
        <p:blipFill>
          <a:blip r:embed="rId7">
            <a:alphaModFix/>
          </a:blip>
          <a:stretch>
            <a:fillRect/>
          </a:stretch>
        </p:blipFill>
        <p:spPr>
          <a:xfrm>
            <a:off x="5652237" y="3191825"/>
            <a:ext cx="1322475" cy="1322475"/>
          </a:xfrm>
          <a:prstGeom prst="rect">
            <a:avLst/>
          </a:prstGeom>
          <a:noFill/>
          <a:ln>
            <a:noFill/>
          </a:ln>
        </p:spPr>
      </p:pic>
      <p:sp>
        <p:nvSpPr>
          <p:cNvPr id="650" name="Google Shape;650;p82"/>
          <p:cNvSpPr txBox="1"/>
          <p:nvPr/>
        </p:nvSpPr>
        <p:spPr>
          <a:xfrm>
            <a:off x="7117825" y="3768500"/>
            <a:ext cx="1842900" cy="74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000">
                <a:solidFill>
                  <a:srgbClr val="202122"/>
                </a:solidFill>
                <a:highlight>
                  <a:schemeClr val="lt1"/>
                </a:highlight>
                <a:latin typeface="Helvetica Neue Light"/>
                <a:ea typeface="Helvetica Neue Light"/>
                <a:cs typeface="Helvetica Neue Light"/>
                <a:sym typeface="Helvetica Neue Light"/>
              </a:rPr>
              <a:t>y más...</a:t>
            </a:r>
            <a:endParaRPr>
              <a:latin typeface="Helvetica Neue Light"/>
              <a:ea typeface="Helvetica Neue Light"/>
              <a:cs typeface="Helvetica Neue Light"/>
              <a:sym typeface="Helvetica Neue Light"/>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83"/>
          <p:cNvSpPr txBox="1"/>
          <p:nvPr/>
        </p:nvSpPr>
        <p:spPr>
          <a:xfrm>
            <a:off x="451050" y="2468763"/>
            <a:ext cx="8241900" cy="2006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i="1" lang="es-419" sz="4000">
                <a:latin typeface="Anton"/>
                <a:ea typeface="Anton"/>
                <a:cs typeface="Anton"/>
                <a:sym typeface="Anton"/>
              </a:rPr>
              <a:t>FORMULARIO</a:t>
            </a:r>
            <a:endParaRPr b="0" i="1" sz="4000" u="none" cap="none" strike="noStrike">
              <a:solidFill>
                <a:srgbClr val="000000"/>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4000"/>
              <a:buFont typeface="Arial"/>
              <a:buNone/>
            </a:pPr>
            <a:r>
              <a:t/>
            </a:r>
            <a:endParaRPr b="0" i="1" sz="3200" u="none" cap="none" strike="noStrike">
              <a:solidFill>
                <a:srgbClr val="000000"/>
              </a:solidFill>
              <a:latin typeface="Anton"/>
              <a:ea typeface="Anton"/>
              <a:cs typeface="Anton"/>
              <a:sym typeface="Anton"/>
            </a:endParaRPr>
          </a:p>
          <a:p>
            <a:pPr indent="0" lvl="0" marL="0" marR="0" rtl="0" algn="ctr">
              <a:lnSpc>
                <a:spcPct val="150000"/>
              </a:lnSpc>
              <a:spcBef>
                <a:spcPts val="0"/>
              </a:spcBef>
              <a:spcAft>
                <a:spcPts val="0"/>
              </a:spcAft>
              <a:buClr>
                <a:srgbClr val="000000"/>
              </a:buClr>
              <a:buSzPts val="4000"/>
              <a:buFont typeface="Arial"/>
              <a:buNone/>
            </a:pPr>
            <a:r>
              <a:rPr lang="es-419" sz="2000">
                <a:latin typeface="Helvetica Neue Light"/>
                <a:ea typeface="Helvetica Neue Light"/>
                <a:cs typeface="Helvetica Neue Light"/>
                <a:sym typeface="Helvetica Neue Light"/>
              </a:rPr>
              <a:t>Con lo visto hasta ahora, te proponemos crear un formulario de contacto.</a:t>
            </a:r>
            <a:endParaRPr b="0" i="1" sz="1600" u="none" cap="none" strike="noStrike">
              <a:solidFill>
                <a:srgbClr val="000000"/>
              </a:solidFill>
              <a:latin typeface="Helvetica Neue Light"/>
              <a:ea typeface="Helvetica Neue Light"/>
              <a:cs typeface="Helvetica Neue Light"/>
              <a:sym typeface="Helvetica Neue Light"/>
            </a:endParaRPr>
          </a:p>
        </p:txBody>
      </p:sp>
      <p:pic>
        <p:nvPicPr>
          <p:cNvPr id="656" name="Google Shape;656;p8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657" name="Google Shape;657;p83"/>
          <p:cNvPicPr preferRelativeResize="0"/>
          <p:nvPr/>
        </p:nvPicPr>
        <p:blipFill rotWithShape="1">
          <a:blip r:embed="rId4">
            <a:alphaModFix/>
          </a:blip>
          <a:srcRect b="0" l="0" r="0" t="0"/>
          <a:stretch/>
        </p:blipFill>
        <p:spPr>
          <a:xfrm>
            <a:off x="3882275" y="904849"/>
            <a:ext cx="1379450" cy="1379450"/>
          </a:xfrm>
          <a:prstGeom prst="rect">
            <a:avLst/>
          </a:prstGeom>
          <a:noFill/>
          <a:ln>
            <a:noFill/>
          </a:ln>
        </p:spPr>
      </p:pic>
      <p:pic>
        <p:nvPicPr>
          <p:cNvPr id="658" name="Google Shape;658;p83"/>
          <p:cNvPicPr preferRelativeResize="0"/>
          <p:nvPr/>
        </p:nvPicPr>
        <p:blipFill rotWithShape="1">
          <a:blip r:embed="rId5">
            <a:alphaModFix/>
          </a:blip>
          <a:srcRect b="0" l="0" r="0" t="0"/>
          <a:stretch/>
        </p:blipFill>
        <p:spPr>
          <a:xfrm>
            <a:off x="7509825" y="0"/>
            <a:ext cx="1634174" cy="63985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84"/>
          <p:cNvSpPr txBox="1"/>
          <p:nvPr/>
        </p:nvSpPr>
        <p:spPr>
          <a:xfrm>
            <a:off x="2183550" y="514375"/>
            <a:ext cx="4776900" cy="988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i="1" lang="es-419" sz="2600">
                <a:latin typeface="Anton"/>
                <a:ea typeface="Anton"/>
                <a:cs typeface="Anton"/>
                <a:sym typeface="Anton"/>
              </a:rPr>
              <a:t>¡A PRACTICAR!</a:t>
            </a:r>
            <a:endParaRPr b="0" i="1" sz="2600" u="none" cap="none" strike="noStrike">
              <a:solidFill>
                <a:srgbClr val="000000"/>
              </a:solidFill>
              <a:latin typeface="Anton"/>
              <a:ea typeface="Anton"/>
              <a:cs typeface="Anton"/>
              <a:sym typeface="Anton"/>
            </a:endParaRPr>
          </a:p>
        </p:txBody>
      </p:sp>
      <p:sp>
        <p:nvSpPr>
          <p:cNvPr id="664" name="Google Shape;664;p84"/>
          <p:cNvSpPr txBox="1"/>
          <p:nvPr/>
        </p:nvSpPr>
        <p:spPr>
          <a:xfrm>
            <a:off x="938100" y="2375225"/>
            <a:ext cx="7267800" cy="8847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20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2000"/>
              <a:buFont typeface="Arial"/>
              <a:buNone/>
            </a:pPr>
            <a:r>
              <a:rPr lang="es-419" sz="2000">
                <a:solidFill>
                  <a:schemeClr val="dk1"/>
                </a:solidFill>
                <a:highlight>
                  <a:schemeClr val="lt1"/>
                </a:highlight>
                <a:latin typeface="Helvetica Neue Light"/>
                <a:ea typeface="Helvetica Neue Light"/>
                <a:cs typeface="Helvetica Neue Light"/>
                <a:sym typeface="Helvetica Neue Light"/>
              </a:rPr>
              <a:t>C</a:t>
            </a:r>
            <a:r>
              <a:rPr lang="es-419" sz="2000">
                <a:solidFill>
                  <a:schemeClr val="dk1"/>
                </a:solidFill>
                <a:highlight>
                  <a:schemeClr val="lt1"/>
                </a:highlight>
                <a:latin typeface="Helvetica Neue Light"/>
                <a:ea typeface="Helvetica Neue Light"/>
                <a:cs typeface="Helvetica Neue Light"/>
                <a:sym typeface="Helvetica Neue Light"/>
              </a:rPr>
              <a:t>rear un formulario de contacto utilizando HTML5, CSS, y añade JS para simular su funcionamiento.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20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2000"/>
              <a:buFont typeface="Arial"/>
              <a:buNone/>
            </a:pPr>
            <a:r>
              <a:rPr lang="es-419" sz="2000">
                <a:solidFill>
                  <a:schemeClr val="dk1"/>
                </a:solidFill>
                <a:highlight>
                  <a:schemeClr val="lt1"/>
                </a:highlight>
                <a:latin typeface="Helvetica Neue Light"/>
                <a:ea typeface="Helvetica Neue Light"/>
                <a:cs typeface="Helvetica Neue Light"/>
                <a:sym typeface="Helvetica Neue Light"/>
              </a:rPr>
              <a:t>Cuentas con 15 minutos para hacer la actividad.</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2000"/>
              <a:buFont typeface="Arial"/>
              <a:buNone/>
            </a:pPr>
            <a:r>
              <a:t/>
            </a:r>
            <a:endParaRPr b="0" i="0" sz="2000" u="none" cap="none" strike="noStrike">
              <a:solidFill>
                <a:schemeClr val="dk1"/>
              </a:solidFill>
              <a:highlight>
                <a:schemeClr val="lt1"/>
              </a:highlight>
              <a:latin typeface="Helvetica Neue Light"/>
              <a:ea typeface="Helvetica Neue Light"/>
              <a:cs typeface="Helvetica Neue Light"/>
              <a:sym typeface="Helvetica Neue Light"/>
            </a:endParaRPr>
          </a:p>
        </p:txBody>
      </p:sp>
      <p:pic>
        <p:nvPicPr>
          <p:cNvPr id="665" name="Google Shape;665;p8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666" name="Google Shape;666;p84"/>
          <p:cNvPicPr preferRelativeResize="0"/>
          <p:nvPr/>
        </p:nvPicPr>
        <p:blipFill rotWithShape="1">
          <a:blip r:embed="rId4">
            <a:alphaModFix/>
          </a:blip>
          <a:srcRect b="0" l="0" r="0" t="0"/>
          <a:stretch/>
        </p:blipFill>
        <p:spPr>
          <a:xfrm>
            <a:off x="7509825" y="0"/>
            <a:ext cx="1634174" cy="639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4" name="Shape 114"/>
        <p:cNvGrpSpPr/>
        <p:nvPr/>
      </p:nvGrpSpPr>
      <p:grpSpPr>
        <a:xfrm>
          <a:off x="0" y="0"/>
          <a:ext cx="0" cy="0"/>
          <a:chOff x="0" y="0"/>
          <a:chExt cx="0" cy="0"/>
        </a:xfrm>
      </p:grpSpPr>
      <p:sp>
        <p:nvSpPr>
          <p:cNvPr id="115" name="Google Shape;115;p22"/>
          <p:cNvSpPr txBox="1"/>
          <p:nvPr>
            <p:ph type="ctrTitle"/>
          </p:nvPr>
        </p:nvSpPr>
        <p:spPr>
          <a:xfrm>
            <a:off x="2417500" y="564350"/>
            <a:ext cx="4487100" cy="724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i="1" lang="es-419" sz="3700">
                <a:solidFill>
                  <a:srgbClr val="000000"/>
                </a:solidFill>
                <a:latin typeface="Anton"/>
                <a:ea typeface="Anton"/>
                <a:cs typeface="Anton"/>
                <a:sym typeface="Anton"/>
              </a:rPr>
              <a:t>PROYECTO FINAL</a:t>
            </a:r>
            <a:endParaRPr b="1" i="1" sz="3000">
              <a:solidFill>
                <a:srgbClr val="000000"/>
              </a:solidFill>
              <a:latin typeface="Anton"/>
              <a:ea typeface="Anton"/>
              <a:cs typeface="Anton"/>
              <a:sym typeface="Anton"/>
            </a:endParaRPr>
          </a:p>
        </p:txBody>
      </p:sp>
      <p:sp>
        <p:nvSpPr>
          <p:cNvPr id="116" name="Google Shape;116;p22"/>
          <p:cNvSpPr txBox="1"/>
          <p:nvPr/>
        </p:nvSpPr>
        <p:spPr>
          <a:xfrm>
            <a:off x="847200" y="1425525"/>
            <a:ext cx="7449600" cy="34779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s-419" sz="1700" u="none" cap="none" strike="noStrike">
                <a:solidFill>
                  <a:schemeClr val="dk1"/>
                </a:solidFill>
                <a:latin typeface="Helvetica Neue Light"/>
                <a:ea typeface="Helvetica Neue Light"/>
                <a:cs typeface="Helvetica Neue Light"/>
                <a:sym typeface="Helvetica Neue Light"/>
              </a:rPr>
              <a:t>El Proyecto Final se construye a partir de los </a:t>
            </a:r>
            <a:r>
              <a:rPr b="1" i="0" lang="es-419" sz="1700" u="none" cap="none" strike="noStrike">
                <a:solidFill>
                  <a:schemeClr val="dk1"/>
                </a:solidFill>
                <a:latin typeface="Helvetica Neue"/>
                <a:ea typeface="Helvetica Neue"/>
                <a:cs typeface="Helvetica Neue"/>
                <a:sym typeface="Helvetica Neue"/>
              </a:rPr>
              <a:t>desafíos</a:t>
            </a:r>
            <a:r>
              <a:rPr b="0" i="0" lang="es-419" sz="1700" u="none" cap="none" strike="noStrike">
                <a:solidFill>
                  <a:schemeClr val="dk1"/>
                </a:solidFill>
                <a:latin typeface="Helvetica Neue Light"/>
                <a:ea typeface="Helvetica Neue Light"/>
                <a:cs typeface="Helvetica Neue Light"/>
                <a:sym typeface="Helvetica Neue Light"/>
              </a:rPr>
              <a:t> que se realizan clase a clase. Se va creando a medida que el estudiante sube los desafíos entregables a nuestra plataforma.</a:t>
            </a:r>
            <a:endParaRPr b="0" i="0" sz="17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chemeClr val="dk1"/>
              </a:buClr>
              <a:buSzPts val="1100"/>
              <a:buFont typeface="Arial"/>
              <a:buNone/>
            </a:pPr>
            <a:r>
              <a:t/>
            </a:r>
            <a:endParaRPr b="0" i="0" sz="17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700"/>
              <a:buFont typeface="Arial"/>
              <a:buNone/>
            </a:pPr>
            <a:r>
              <a:rPr b="0" i="0" lang="es-419" sz="1700" u="none" cap="none" strike="noStrike">
                <a:solidFill>
                  <a:schemeClr val="dk1"/>
                </a:solidFill>
                <a:latin typeface="Helvetica Neue Light"/>
                <a:ea typeface="Helvetica Neue Light"/>
                <a:cs typeface="Helvetica Neue Light"/>
                <a:sym typeface="Helvetica Neue Light"/>
              </a:rPr>
              <a:t>El objetivo es que cada estudiante pueda utilizar su Proyecto Final como parte de su portfolio personal.</a:t>
            </a:r>
            <a:endParaRPr b="0" i="0" sz="17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chemeClr val="dk1"/>
              </a:buClr>
              <a:buSzPts val="1100"/>
              <a:buFont typeface="Arial"/>
              <a:buNone/>
            </a:pPr>
            <a:r>
              <a:t/>
            </a:r>
            <a:endParaRPr b="0" i="0" sz="1700" u="none" cap="none" strike="noStrike">
              <a:solidFill>
                <a:schemeClr val="dk1"/>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700"/>
              <a:buFont typeface="Arial"/>
              <a:buNone/>
            </a:pPr>
            <a:r>
              <a:rPr b="0" i="0" lang="es-419" sz="1700" u="none" cap="none" strike="noStrike">
                <a:solidFill>
                  <a:srgbClr val="000000"/>
                </a:solidFill>
                <a:latin typeface="Helvetica Neue Light"/>
                <a:ea typeface="Helvetica Neue Light"/>
                <a:cs typeface="Helvetica Neue Light"/>
                <a:sym typeface="Helvetica Neue Light"/>
              </a:rPr>
              <a:t>El </a:t>
            </a:r>
            <a:r>
              <a:rPr b="1" i="0" lang="es-419" sz="1700" u="none" cap="none" strike="noStrike">
                <a:solidFill>
                  <a:srgbClr val="000000"/>
                </a:solidFill>
                <a:latin typeface="Helvetica Neue"/>
                <a:ea typeface="Helvetica Neue"/>
                <a:cs typeface="Helvetica Neue"/>
                <a:sym typeface="Helvetica Neue"/>
              </a:rPr>
              <a:t>proyecto final</a:t>
            </a:r>
            <a:r>
              <a:rPr b="0" i="0" lang="es-419" sz="1700" u="none" cap="none" strike="noStrike">
                <a:solidFill>
                  <a:srgbClr val="000000"/>
                </a:solidFill>
                <a:latin typeface="Helvetica Neue Light"/>
                <a:ea typeface="Helvetica Neue Light"/>
                <a:cs typeface="Helvetica Neue Light"/>
                <a:sym typeface="Helvetica Neue Light"/>
              </a:rPr>
              <a:t> se debe subir a la plataforma la ante-última o última clase del curso. </a:t>
            </a:r>
            <a:r>
              <a:rPr b="0" i="1" lang="es-419" sz="1700" u="none" cap="none" strike="noStrike">
                <a:solidFill>
                  <a:srgbClr val="000000"/>
                </a:solidFill>
                <a:latin typeface="Helvetica Neue Light"/>
                <a:ea typeface="Helvetica Neue Light"/>
                <a:cs typeface="Helvetica Neue Light"/>
                <a:sym typeface="Helvetica Neue Light"/>
              </a:rPr>
              <a:t>En caso de no hacerlo tendrás 20 días a partir de la finalización del curso para cargarlo en la plataforma</a:t>
            </a:r>
            <a:r>
              <a:rPr b="0" i="0" lang="es-419" sz="1700" u="none" cap="none" strike="noStrike">
                <a:solidFill>
                  <a:srgbClr val="000000"/>
                </a:solidFill>
                <a:latin typeface="Helvetica Neue Light"/>
                <a:ea typeface="Helvetica Neue Light"/>
                <a:cs typeface="Helvetica Neue Light"/>
                <a:sym typeface="Helvetica Neue Light"/>
              </a:rPr>
              <a:t>. </a:t>
            </a:r>
            <a:r>
              <a:rPr b="0" i="1" lang="es-419" sz="1700" u="none" cap="none" strike="noStrike">
                <a:solidFill>
                  <a:srgbClr val="000000"/>
                </a:solidFill>
                <a:latin typeface="Helvetica Neue Light"/>
                <a:ea typeface="Helvetica Neue Light"/>
                <a:cs typeface="Helvetica Neue Light"/>
                <a:sym typeface="Helvetica Neue Light"/>
              </a:rPr>
              <a:t>Pasados esos días el botón de entrega se inhabilitará.</a:t>
            </a:r>
            <a:endParaRPr b="0" i="1" sz="17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1700"/>
              <a:buFont typeface="Arial"/>
              <a:buNone/>
            </a:pPr>
            <a:r>
              <a:t/>
            </a:r>
            <a:endParaRPr b="0" i="0" sz="1700" u="none" cap="none" strike="noStrike">
              <a:solidFill>
                <a:srgbClr val="000000"/>
              </a:solidFill>
              <a:latin typeface="Helvetica Neue Light"/>
              <a:ea typeface="Helvetica Neue Light"/>
              <a:cs typeface="Helvetica Neue Light"/>
              <a:sym typeface="Helvetica Neue Light"/>
            </a:endParaRPr>
          </a:p>
        </p:txBody>
      </p:sp>
      <p:pic>
        <p:nvPicPr>
          <p:cNvPr id="117" name="Google Shape;117;p2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118" name="Google Shape;118;p22"/>
          <p:cNvPicPr preferRelativeResize="0"/>
          <p:nvPr/>
        </p:nvPicPr>
        <p:blipFill rotWithShape="1">
          <a:blip r:embed="rId4">
            <a:alphaModFix/>
          </a:blip>
          <a:srcRect b="0" l="0" r="0" t="0"/>
          <a:stretch/>
        </p:blipFill>
        <p:spPr>
          <a:xfrm>
            <a:off x="7300750" y="222475"/>
            <a:ext cx="1634174" cy="639850"/>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670" name="Shape 670"/>
        <p:cNvGrpSpPr/>
        <p:nvPr/>
      </p:nvGrpSpPr>
      <p:grpSpPr>
        <a:xfrm>
          <a:off x="0" y="0"/>
          <a:ext cx="0" cy="0"/>
          <a:chOff x="0" y="0"/>
          <a:chExt cx="0" cy="0"/>
        </a:xfrm>
      </p:grpSpPr>
      <p:sp>
        <p:nvSpPr>
          <p:cNvPr id="671" name="Google Shape;671;p85"/>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solidFill>
                  <a:srgbClr val="121212"/>
                </a:solidFill>
                <a:latin typeface="Anton"/>
                <a:ea typeface="Anton"/>
                <a:cs typeface="Anton"/>
                <a:sym typeface="Anton"/>
              </a:rPr>
              <a:t>CONCLUSIONES</a:t>
            </a:r>
            <a:endParaRPr b="0" i="1" sz="3600" u="none" cap="none" strike="noStrike">
              <a:solidFill>
                <a:srgbClr val="121212"/>
              </a:solidFill>
              <a:latin typeface="Anton"/>
              <a:ea typeface="Anton"/>
              <a:cs typeface="Anton"/>
              <a:sym typeface="Anton"/>
            </a:endParaRPr>
          </a:p>
        </p:txBody>
      </p:sp>
      <p:pic>
        <p:nvPicPr>
          <p:cNvPr id="672" name="Google Shape;672;p8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76" name="Shape 676"/>
        <p:cNvGrpSpPr/>
        <p:nvPr/>
      </p:nvGrpSpPr>
      <p:grpSpPr>
        <a:xfrm>
          <a:off x="0" y="0"/>
          <a:ext cx="0" cy="0"/>
          <a:chOff x="0" y="0"/>
          <a:chExt cx="0" cy="0"/>
        </a:xfrm>
      </p:grpSpPr>
      <p:sp>
        <p:nvSpPr>
          <p:cNvPr id="677" name="Google Shape;677;p86"/>
          <p:cNvSpPr txBox="1"/>
          <p:nvPr/>
        </p:nvSpPr>
        <p:spPr>
          <a:xfrm>
            <a:off x="2776738" y="1880500"/>
            <a:ext cx="2804700" cy="1129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1" lang="es-419" sz="4000" u="none" cap="none" strike="noStrike">
                <a:solidFill>
                  <a:srgbClr val="E0FF00"/>
                </a:solidFill>
                <a:latin typeface="Anton"/>
                <a:ea typeface="Anton"/>
                <a:cs typeface="Anton"/>
                <a:sym typeface="Anton"/>
              </a:rPr>
              <a:t>¿PREGUNTAS?</a:t>
            </a:r>
            <a:endParaRPr b="0" i="1" sz="4000" u="none" cap="none" strike="noStrike">
              <a:solidFill>
                <a:srgbClr val="E0FF00"/>
              </a:solidFill>
              <a:latin typeface="Anton"/>
              <a:ea typeface="Anton"/>
              <a:cs typeface="Anton"/>
              <a:sym typeface="Anton"/>
            </a:endParaRPr>
          </a:p>
        </p:txBody>
      </p:sp>
      <p:pic>
        <p:nvPicPr>
          <p:cNvPr descr="Tiger Face on Apple iOS 12.2" id="678" name="Google Shape;678;p86"/>
          <p:cNvPicPr preferRelativeResize="0"/>
          <p:nvPr/>
        </p:nvPicPr>
        <p:blipFill rotWithShape="1">
          <a:blip r:embed="rId4">
            <a:alphaModFix/>
          </a:blip>
          <a:srcRect b="0" l="0" r="0" t="0"/>
          <a:stretch/>
        </p:blipFill>
        <p:spPr>
          <a:xfrm>
            <a:off x="5655188" y="2089063"/>
            <a:ext cx="712075" cy="712075"/>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682" name="Shape 682"/>
        <p:cNvGrpSpPr/>
        <p:nvPr/>
      </p:nvGrpSpPr>
      <p:grpSpPr>
        <a:xfrm>
          <a:off x="0" y="0"/>
          <a:ext cx="0" cy="0"/>
          <a:chOff x="0" y="0"/>
          <a:chExt cx="0" cy="0"/>
        </a:xfrm>
      </p:grpSpPr>
      <p:sp>
        <p:nvSpPr>
          <p:cNvPr id="683" name="Google Shape;683;p87"/>
          <p:cNvSpPr txBox="1"/>
          <p:nvPr/>
        </p:nvSpPr>
        <p:spPr>
          <a:xfrm>
            <a:off x="1310675" y="2758325"/>
            <a:ext cx="67188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TE INVITAMOS A QUE COMPLEMENTES LA CLASE CON LOS SIGUIENTES CODERTIPS</a:t>
            </a:r>
            <a:endParaRPr b="0" i="1" sz="3600" u="none" cap="none" strike="noStrike">
              <a:solidFill>
                <a:srgbClr val="000000"/>
              </a:solidFill>
              <a:latin typeface="Anton"/>
              <a:ea typeface="Anton"/>
              <a:cs typeface="Anton"/>
              <a:sym typeface="Anton"/>
            </a:endParaRPr>
          </a:p>
        </p:txBody>
      </p:sp>
      <p:pic>
        <p:nvPicPr>
          <p:cNvPr id="684" name="Google Shape;684;p87"/>
          <p:cNvPicPr preferRelativeResize="0"/>
          <p:nvPr/>
        </p:nvPicPr>
        <p:blipFill rotWithShape="1">
          <a:blip r:embed="rId3">
            <a:alphaModFix/>
          </a:blip>
          <a:srcRect b="0" l="0" r="0" t="0"/>
          <a:stretch/>
        </p:blipFill>
        <p:spPr>
          <a:xfrm>
            <a:off x="3978725" y="1185925"/>
            <a:ext cx="1186525" cy="1186525"/>
          </a:xfrm>
          <a:prstGeom prst="rect">
            <a:avLst/>
          </a:prstGeom>
          <a:noFill/>
          <a:ln>
            <a:noFill/>
          </a:ln>
        </p:spPr>
      </p:pic>
      <p:pic>
        <p:nvPicPr>
          <p:cNvPr id="685" name="Google Shape;685;p87"/>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88"/>
          <p:cNvSpPr txBox="1"/>
          <p:nvPr/>
        </p:nvSpPr>
        <p:spPr>
          <a:xfrm>
            <a:off x="2577375" y="2432650"/>
            <a:ext cx="5711400" cy="2142900"/>
          </a:xfrm>
          <a:prstGeom prst="rect">
            <a:avLst/>
          </a:prstGeom>
          <a:noFill/>
          <a:ln>
            <a:noFill/>
          </a:ln>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rgbClr val="000000"/>
              </a:buClr>
              <a:buSzPts val="1400"/>
              <a:buChar char="●"/>
            </a:pPr>
            <a:r>
              <a:rPr lang="es-419" u="sng">
                <a:solidFill>
                  <a:schemeClr val="hlink"/>
                </a:solidFill>
                <a:latin typeface="Helvetica Neue Light"/>
                <a:ea typeface="Helvetica Neue Light"/>
                <a:cs typeface="Helvetica Neue Light"/>
                <a:sym typeface="Helvetica Neue Light"/>
                <a:hlinkClick r:id="rId3"/>
              </a:rPr>
              <a:t>Aprende Programación Web y construye el futuro de nuestra humanidad</a:t>
            </a:r>
            <a:r>
              <a:rPr lang="es-419">
                <a:solidFill>
                  <a:schemeClr val="dk1"/>
                </a:solidFill>
                <a:latin typeface="Helvetica Neue Light"/>
                <a:ea typeface="Helvetica Neue Light"/>
                <a:cs typeface="Helvetica Neue Light"/>
                <a:sym typeface="Helvetica Neue Light"/>
              </a:rPr>
              <a:t> | </a:t>
            </a:r>
            <a:r>
              <a:rPr b="1" i="1" lang="es-419">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s-419" u="sng">
                <a:solidFill>
                  <a:schemeClr val="hlink"/>
                </a:solidFill>
                <a:latin typeface="Helvetica Neue Light"/>
                <a:ea typeface="Helvetica Neue Light"/>
                <a:cs typeface="Helvetica Neue Light"/>
                <a:sym typeface="Helvetica Neue Light"/>
                <a:hlinkClick r:id="rId4"/>
              </a:rPr>
              <a:t>Desarrollo freelance</a:t>
            </a:r>
            <a:r>
              <a:rPr b="1" i="1" lang="es-419">
                <a:solidFill>
                  <a:schemeClr val="dk1"/>
                </a:solidFill>
                <a:latin typeface="Helvetica Neue"/>
                <a:ea typeface="Helvetica Neue"/>
                <a:cs typeface="Helvetica Neue"/>
                <a:sym typeface="Helvetica Neue"/>
              </a:rPr>
              <a:t> </a:t>
            </a:r>
            <a:r>
              <a:rPr lang="es-419">
                <a:solidFill>
                  <a:schemeClr val="dk1"/>
                </a:solidFill>
                <a:latin typeface="Helvetica Neue Light"/>
                <a:ea typeface="Helvetica Neue Light"/>
                <a:cs typeface="Helvetica Neue Light"/>
                <a:sym typeface="Helvetica Neue Light"/>
              </a:rPr>
              <a:t>| </a:t>
            </a:r>
            <a:r>
              <a:rPr b="1" i="1" lang="es-419">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s-419" u="sng">
                <a:solidFill>
                  <a:schemeClr val="hlink"/>
                </a:solidFill>
                <a:latin typeface="Helvetica Neue Light"/>
                <a:ea typeface="Helvetica Neue Light"/>
                <a:cs typeface="Helvetica Neue Light"/>
                <a:sym typeface="Helvetica Neue Light"/>
                <a:hlinkClick r:id="rId5"/>
              </a:rPr>
              <a:t>Desarrollo profesional</a:t>
            </a:r>
            <a:r>
              <a:rPr lang="es-419">
                <a:solidFill>
                  <a:schemeClr val="dk1"/>
                </a:solidFill>
                <a:latin typeface="Helvetica Neue Light"/>
                <a:ea typeface="Helvetica Neue Light"/>
                <a:cs typeface="Helvetica Neue Light"/>
                <a:sym typeface="Helvetica Neue Light"/>
              </a:rPr>
              <a:t> | </a:t>
            </a:r>
            <a:r>
              <a:rPr b="1" i="1" lang="es-419">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0" lvl="0" marL="0" rtl="0" algn="l">
              <a:lnSpc>
                <a:spcPct val="115000"/>
              </a:lnSpc>
              <a:spcBef>
                <a:spcPts val="1000"/>
              </a:spcBef>
              <a:spcAft>
                <a:spcPts val="0"/>
              </a:spcAft>
              <a:buClr>
                <a:srgbClr val="000000"/>
              </a:buClr>
              <a:buSzPts val="1100"/>
              <a:buFont typeface="Arial"/>
              <a:buNone/>
            </a:pPr>
            <a:r>
              <a:t/>
            </a:r>
            <a:endParaRPr sz="1600">
              <a:solidFill>
                <a:schemeClr val="dk1"/>
              </a:solidFill>
              <a:latin typeface="Helvetica Neue Light"/>
              <a:ea typeface="Helvetica Neue Light"/>
              <a:cs typeface="Helvetica Neue Light"/>
              <a:sym typeface="Helvetica Neue Light"/>
            </a:endParaRPr>
          </a:p>
        </p:txBody>
      </p:sp>
      <p:pic>
        <p:nvPicPr>
          <p:cNvPr id="691" name="Google Shape;691;p88"/>
          <p:cNvPicPr preferRelativeResize="0"/>
          <p:nvPr/>
        </p:nvPicPr>
        <p:blipFill>
          <a:blip r:embed="rId6">
            <a:alphaModFix/>
          </a:blip>
          <a:stretch>
            <a:fillRect/>
          </a:stretch>
        </p:blipFill>
        <p:spPr>
          <a:xfrm>
            <a:off x="7567925" y="4659625"/>
            <a:ext cx="1186526" cy="330675"/>
          </a:xfrm>
          <a:prstGeom prst="rect">
            <a:avLst/>
          </a:prstGeom>
          <a:noFill/>
          <a:ln>
            <a:noFill/>
          </a:ln>
        </p:spPr>
      </p:pic>
      <p:sp>
        <p:nvSpPr>
          <p:cNvPr id="692" name="Google Shape;692;p88"/>
          <p:cNvSpPr/>
          <p:nvPr/>
        </p:nvSpPr>
        <p:spPr>
          <a:xfrm>
            <a:off x="1221525" y="1016550"/>
            <a:ext cx="1070700" cy="10707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88"/>
          <p:cNvSpPr txBox="1"/>
          <p:nvPr/>
        </p:nvSpPr>
        <p:spPr>
          <a:xfrm>
            <a:off x="2577375" y="1209575"/>
            <a:ext cx="4776900" cy="98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419" sz="4000">
                <a:latin typeface="Anton"/>
                <a:ea typeface="Anton"/>
                <a:cs typeface="Anton"/>
                <a:sym typeface="Anton"/>
              </a:rPr>
              <a:t>VIDEOS Y PODCASTS</a:t>
            </a:r>
            <a:endParaRPr i="1" sz="4000">
              <a:latin typeface="Anton"/>
              <a:ea typeface="Anton"/>
              <a:cs typeface="Anton"/>
              <a:sym typeface="Anton"/>
            </a:endParaRPr>
          </a:p>
        </p:txBody>
      </p:sp>
      <p:pic>
        <p:nvPicPr>
          <p:cNvPr id="694" name="Google Shape;694;p88"/>
          <p:cNvPicPr preferRelativeResize="0"/>
          <p:nvPr/>
        </p:nvPicPr>
        <p:blipFill>
          <a:blip r:embed="rId7">
            <a:alphaModFix/>
          </a:blip>
          <a:stretch>
            <a:fillRect/>
          </a:stretch>
        </p:blipFill>
        <p:spPr>
          <a:xfrm>
            <a:off x="1484234" y="1279240"/>
            <a:ext cx="545131" cy="545131"/>
          </a:xfrm>
          <a:prstGeom prst="rect">
            <a:avLst/>
          </a:prstGeom>
          <a:noFill/>
          <a:ln>
            <a:noFill/>
          </a:ln>
        </p:spPr>
      </p:pic>
      <p:pic>
        <p:nvPicPr>
          <p:cNvPr id="695" name="Google Shape;695;p88"/>
          <p:cNvPicPr preferRelativeResize="0"/>
          <p:nvPr/>
        </p:nvPicPr>
        <p:blipFill rotWithShape="1">
          <a:blip r:embed="rId8">
            <a:alphaModFix/>
          </a:blip>
          <a:srcRect b="0" l="0" r="0" t="0"/>
          <a:stretch/>
        </p:blipFill>
        <p:spPr>
          <a:xfrm>
            <a:off x="7407937" y="125275"/>
            <a:ext cx="1634174" cy="63985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89"/>
          <p:cNvSpPr txBox="1"/>
          <p:nvPr/>
        </p:nvSpPr>
        <p:spPr>
          <a:xfrm>
            <a:off x="2577375" y="2432650"/>
            <a:ext cx="5711400" cy="2142900"/>
          </a:xfrm>
          <a:prstGeom prst="rect">
            <a:avLst/>
          </a:prstGeom>
          <a:noFill/>
          <a:ln>
            <a:noFill/>
          </a:ln>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rgbClr val="000000"/>
              </a:buClr>
              <a:buSzPts val="1400"/>
              <a:buChar char="●"/>
            </a:pPr>
            <a:r>
              <a:rPr lang="es-419" u="sng">
                <a:solidFill>
                  <a:schemeClr val="hlink"/>
                </a:solidFill>
                <a:latin typeface="Helvetica Neue Light"/>
                <a:ea typeface="Helvetica Neue Light"/>
                <a:cs typeface="Helvetica Neue Light"/>
                <a:sym typeface="Helvetica Neue Light"/>
                <a:hlinkClick r:id="rId3"/>
              </a:rPr>
              <a:t>CoderNews</a:t>
            </a:r>
            <a:r>
              <a:rPr lang="es-419">
                <a:solidFill>
                  <a:schemeClr val="dk1"/>
                </a:solidFill>
                <a:latin typeface="Helvetica Neue Light"/>
                <a:ea typeface="Helvetica Neue Light"/>
                <a:cs typeface="Helvetica Neue Light"/>
                <a:sym typeface="Helvetica Neue Light"/>
              </a:rPr>
              <a:t> | </a:t>
            </a:r>
            <a:r>
              <a:rPr b="1" i="1" lang="es-419">
                <a:solidFill>
                  <a:schemeClr val="dk1"/>
                </a:solidFill>
                <a:latin typeface="Helvetica Neue"/>
                <a:ea typeface="Helvetica Neue"/>
                <a:cs typeface="Helvetica Neue"/>
                <a:sym typeface="Helvetica Neue"/>
              </a:rPr>
              <a:t>Coderhouse </a:t>
            </a:r>
            <a:endParaRPr>
              <a:solidFill>
                <a:schemeClr val="dk1"/>
              </a:solidFill>
              <a:latin typeface="Helvetica Neue Light"/>
              <a:ea typeface="Helvetica Neue Light"/>
              <a:cs typeface="Helvetica Neue Light"/>
              <a:sym typeface="Helvetica Neue Light"/>
            </a:endParaRPr>
          </a:p>
          <a:p>
            <a:pPr indent="-317500" lvl="0" marL="457200" rtl="0" algn="l">
              <a:lnSpc>
                <a:spcPct val="115000"/>
              </a:lnSpc>
              <a:spcBef>
                <a:spcPts val="1000"/>
              </a:spcBef>
              <a:spcAft>
                <a:spcPts val="0"/>
              </a:spcAft>
              <a:buClr>
                <a:srgbClr val="000000"/>
              </a:buClr>
              <a:buSzPts val="1400"/>
              <a:buChar char="●"/>
            </a:pPr>
            <a:r>
              <a:rPr lang="es-419" u="sng">
                <a:solidFill>
                  <a:schemeClr val="hlink"/>
                </a:solidFill>
                <a:latin typeface="Helvetica Neue Light"/>
                <a:ea typeface="Helvetica Neue Light"/>
                <a:cs typeface="Helvetica Neue Light"/>
                <a:sym typeface="Helvetica Neue Light"/>
                <a:hlinkClick r:id="rId4"/>
              </a:rPr>
              <a:t>Serie de Branding</a:t>
            </a:r>
            <a:r>
              <a:rPr lang="es-419">
                <a:solidFill>
                  <a:schemeClr val="dk1"/>
                </a:solidFill>
                <a:latin typeface="Helvetica Neue Light"/>
                <a:ea typeface="Helvetica Neue Light"/>
                <a:cs typeface="Helvetica Neue Light"/>
                <a:sym typeface="Helvetica Neue Light"/>
              </a:rPr>
              <a:t> | </a:t>
            </a:r>
            <a:r>
              <a:rPr b="1" i="1" lang="es-419">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s-419" u="sng">
                <a:solidFill>
                  <a:schemeClr val="hlink"/>
                </a:solidFill>
                <a:latin typeface="Helvetica Neue Light"/>
                <a:ea typeface="Helvetica Neue Light"/>
                <a:cs typeface="Helvetica Neue Light"/>
                <a:sym typeface="Helvetica Neue Light"/>
                <a:hlinkClick r:id="rId5"/>
              </a:rPr>
              <a:t>Serie para Emprendedores</a:t>
            </a:r>
            <a:r>
              <a:rPr b="1" i="1" lang="es-419">
                <a:solidFill>
                  <a:schemeClr val="dk1"/>
                </a:solidFill>
                <a:latin typeface="Helvetica Neue"/>
                <a:ea typeface="Helvetica Neue"/>
                <a:cs typeface="Helvetica Neue"/>
                <a:sym typeface="Helvetica Neue"/>
              </a:rPr>
              <a:t> </a:t>
            </a:r>
            <a:r>
              <a:rPr lang="es-419">
                <a:solidFill>
                  <a:schemeClr val="dk1"/>
                </a:solidFill>
                <a:latin typeface="Helvetica Neue Light"/>
                <a:ea typeface="Helvetica Neue Light"/>
                <a:cs typeface="Helvetica Neue Light"/>
                <a:sym typeface="Helvetica Neue Light"/>
              </a:rPr>
              <a:t>| </a:t>
            </a:r>
            <a:r>
              <a:rPr b="1" i="1" lang="es-419">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s-419" u="sng">
                <a:solidFill>
                  <a:schemeClr val="hlink"/>
                </a:solidFill>
                <a:latin typeface="Helvetica Neue Light"/>
                <a:ea typeface="Helvetica Neue Light"/>
                <a:cs typeface="Helvetica Neue Light"/>
                <a:sym typeface="Helvetica Neue Light"/>
                <a:hlinkClick r:id="rId6"/>
              </a:rPr>
              <a:t>Serie Aprende a Usar TikTok</a:t>
            </a:r>
            <a:r>
              <a:rPr lang="es-419">
                <a:solidFill>
                  <a:schemeClr val="dk1"/>
                </a:solidFill>
                <a:latin typeface="Helvetica Neue Light"/>
                <a:ea typeface="Helvetica Neue Light"/>
                <a:cs typeface="Helvetica Neue Light"/>
                <a:sym typeface="Helvetica Neue Light"/>
              </a:rPr>
              <a:t> | </a:t>
            </a:r>
            <a:r>
              <a:rPr b="1" i="1" lang="es-419">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s-419" u="sng">
                <a:solidFill>
                  <a:schemeClr val="hlink"/>
                </a:solidFill>
                <a:latin typeface="Helvetica Neue Light"/>
                <a:ea typeface="Helvetica Neue Light"/>
                <a:cs typeface="Helvetica Neue Light"/>
                <a:sym typeface="Helvetica Neue Light"/>
                <a:hlinkClick r:id="rId7"/>
              </a:rPr>
              <a:t>Serie Finanzas Personales</a:t>
            </a:r>
            <a:r>
              <a:rPr lang="es-419">
                <a:solidFill>
                  <a:schemeClr val="dk1"/>
                </a:solidFill>
                <a:latin typeface="Helvetica Neue Light"/>
                <a:ea typeface="Helvetica Neue Light"/>
                <a:cs typeface="Helvetica Neue Light"/>
                <a:sym typeface="Helvetica Neue Light"/>
              </a:rPr>
              <a:t> | </a:t>
            </a:r>
            <a:r>
              <a:rPr b="1" i="1" lang="es-419">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317500" lvl="0" marL="457200" rtl="0" algn="l">
              <a:lnSpc>
                <a:spcPct val="115000"/>
              </a:lnSpc>
              <a:spcBef>
                <a:spcPts val="1000"/>
              </a:spcBef>
              <a:spcAft>
                <a:spcPts val="0"/>
              </a:spcAft>
              <a:buClr>
                <a:schemeClr val="dk1"/>
              </a:buClr>
              <a:buSzPts val="1400"/>
              <a:buFont typeface="Helvetica Neue"/>
              <a:buChar char="●"/>
            </a:pPr>
            <a:r>
              <a:rPr lang="es-419" u="sng">
                <a:solidFill>
                  <a:schemeClr val="hlink"/>
                </a:solidFill>
                <a:latin typeface="Helvetica Neue Light"/>
                <a:ea typeface="Helvetica Neue Light"/>
                <a:cs typeface="Helvetica Neue Light"/>
                <a:sym typeface="Helvetica Neue Light"/>
                <a:hlinkClick r:id="rId8"/>
              </a:rPr>
              <a:t>CoderConf</a:t>
            </a:r>
            <a:r>
              <a:rPr lang="es-419">
                <a:solidFill>
                  <a:schemeClr val="dk1"/>
                </a:solidFill>
                <a:latin typeface="Helvetica Neue Light"/>
                <a:ea typeface="Helvetica Neue Light"/>
                <a:cs typeface="Helvetica Neue Light"/>
                <a:sym typeface="Helvetica Neue Light"/>
              </a:rPr>
              <a:t> | </a:t>
            </a:r>
            <a:r>
              <a:rPr b="1" i="1" lang="es-419">
                <a:solidFill>
                  <a:schemeClr val="dk1"/>
                </a:solidFill>
                <a:latin typeface="Helvetica Neue"/>
                <a:ea typeface="Helvetica Neue"/>
                <a:cs typeface="Helvetica Neue"/>
                <a:sym typeface="Helvetica Neue"/>
              </a:rPr>
              <a:t>Coderhouse </a:t>
            </a:r>
            <a:endParaRPr b="1" i="1">
              <a:solidFill>
                <a:schemeClr val="dk1"/>
              </a:solidFill>
              <a:latin typeface="Helvetica Neue"/>
              <a:ea typeface="Helvetica Neue"/>
              <a:cs typeface="Helvetica Neue"/>
              <a:sym typeface="Helvetica Neue"/>
            </a:endParaRPr>
          </a:p>
          <a:p>
            <a:pPr indent="0" lvl="0" marL="0" rtl="0" algn="l">
              <a:lnSpc>
                <a:spcPct val="115000"/>
              </a:lnSpc>
              <a:spcBef>
                <a:spcPts val="1000"/>
              </a:spcBef>
              <a:spcAft>
                <a:spcPts val="0"/>
              </a:spcAft>
              <a:buClr>
                <a:srgbClr val="000000"/>
              </a:buClr>
              <a:buSzPts val="1100"/>
              <a:buFont typeface="Arial"/>
              <a:buNone/>
            </a:pPr>
            <a:r>
              <a:t/>
            </a:r>
            <a:endParaRPr sz="1600">
              <a:solidFill>
                <a:schemeClr val="dk1"/>
              </a:solidFill>
              <a:latin typeface="Helvetica Neue Light"/>
              <a:ea typeface="Helvetica Neue Light"/>
              <a:cs typeface="Helvetica Neue Light"/>
              <a:sym typeface="Helvetica Neue Light"/>
            </a:endParaRPr>
          </a:p>
        </p:txBody>
      </p:sp>
      <p:pic>
        <p:nvPicPr>
          <p:cNvPr id="701" name="Google Shape;701;p89"/>
          <p:cNvPicPr preferRelativeResize="0"/>
          <p:nvPr/>
        </p:nvPicPr>
        <p:blipFill>
          <a:blip r:embed="rId9">
            <a:alphaModFix/>
          </a:blip>
          <a:stretch>
            <a:fillRect/>
          </a:stretch>
        </p:blipFill>
        <p:spPr>
          <a:xfrm>
            <a:off x="7567925" y="4659625"/>
            <a:ext cx="1186526" cy="330675"/>
          </a:xfrm>
          <a:prstGeom prst="rect">
            <a:avLst/>
          </a:prstGeom>
          <a:noFill/>
          <a:ln>
            <a:noFill/>
          </a:ln>
        </p:spPr>
      </p:pic>
      <p:sp>
        <p:nvSpPr>
          <p:cNvPr id="702" name="Google Shape;702;p89"/>
          <p:cNvSpPr/>
          <p:nvPr/>
        </p:nvSpPr>
        <p:spPr>
          <a:xfrm>
            <a:off x="1221525" y="1016550"/>
            <a:ext cx="1070700" cy="1070700"/>
          </a:xfrm>
          <a:prstGeom prst="ellipse">
            <a:avLst/>
          </a:prstGeom>
          <a:solidFill>
            <a:srgbClr val="3CE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89"/>
          <p:cNvSpPr txBox="1"/>
          <p:nvPr/>
        </p:nvSpPr>
        <p:spPr>
          <a:xfrm>
            <a:off x="2577375" y="1209575"/>
            <a:ext cx="4776900" cy="98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419" sz="4000">
                <a:latin typeface="Anton"/>
                <a:ea typeface="Anton"/>
                <a:cs typeface="Anton"/>
                <a:sym typeface="Anton"/>
              </a:rPr>
              <a:t>VIDEOS Y PODCASTS</a:t>
            </a:r>
            <a:endParaRPr i="1" sz="4000">
              <a:latin typeface="Anton"/>
              <a:ea typeface="Anton"/>
              <a:cs typeface="Anton"/>
              <a:sym typeface="Anton"/>
            </a:endParaRPr>
          </a:p>
        </p:txBody>
      </p:sp>
      <p:pic>
        <p:nvPicPr>
          <p:cNvPr id="704" name="Google Shape;704;p89"/>
          <p:cNvPicPr preferRelativeResize="0"/>
          <p:nvPr/>
        </p:nvPicPr>
        <p:blipFill>
          <a:blip r:embed="rId10">
            <a:alphaModFix/>
          </a:blip>
          <a:stretch>
            <a:fillRect/>
          </a:stretch>
        </p:blipFill>
        <p:spPr>
          <a:xfrm>
            <a:off x="1484234" y="1279240"/>
            <a:ext cx="545131" cy="545131"/>
          </a:xfrm>
          <a:prstGeom prst="rect">
            <a:avLst/>
          </a:prstGeom>
          <a:noFill/>
          <a:ln>
            <a:noFill/>
          </a:ln>
        </p:spPr>
      </p:pic>
      <p:pic>
        <p:nvPicPr>
          <p:cNvPr id="705" name="Google Shape;705;p89"/>
          <p:cNvPicPr preferRelativeResize="0"/>
          <p:nvPr/>
        </p:nvPicPr>
        <p:blipFill rotWithShape="1">
          <a:blip r:embed="rId11">
            <a:alphaModFix/>
          </a:blip>
          <a:srcRect b="0" l="0" r="0" t="0"/>
          <a:stretch/>
        </p:blipFill>
        <p:spPr>
          <a:xfrm>
            <a:off x="7407937" y="125275"/>
            <a:ext cx="1634174" cy="639850"/>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709" name="Shape 709"/>
        <p:cNvGrpSpPr/>
        <p:nvPr/>
      </p:nvGrpSpPr>
      <p:grpSpPr>
        <a:xfrm>
          <a:off x="0" y="0"/>
          <a:ext cx="0" cy="0"/>
          <a:chOff x="0" y="0"/>
          <a:chExt cx="0" cy="0"/>
        </a:xfrm>
      </p:grpSpPr>
      <p:sp>
        <p:nvSpPr>
          <p:cNvPr id="710" name="Google Shape;710;p90"/>
          <p:cNvSpPr txBox="1"/>
          <p:nvPr/>
        </p:nvSpPr>
        <p:spPr>
          <a:xfrm>
            <a:off x="959875" y="2610600"/>
            <a:ext cx="72243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¿QUIERES SABER MÁS? TE DEJAMOS MATERIAL AMPLIADO DE LA CLASE</a:t>
            </a:r>
            <a:endParaRPr b="0" i="1" sz="3600" u="none" cap="none" strike="noStrike">
              <a:solidFill>
                <a:srgbClr val="000000"/>
              </a:solidFill>
              <a:latin typeface="Anton"/>
              <a:ea typeface="Anton"/>
              <a:cs typeface="Anton"/>
              <a:sym typeface="Anton"/>
            </a:endParaRPr>
          </a:p>
        </p:txBody>
      </p:sp>
      <p:pic>
        <p:nvPicPr>
          <p:cNvPr id="711" name="Google Shape;711;p90"/>
          <p:cNvPicPr preferRelativeResize="0"/>
          <p:nvPr/>
        </p:nvPicPr>
        <p:blipFill rotWithShape="1">
          <a:blip r:embed="rId3">
            <a:alphaModFix/>
          </a:blip>
          <a:srcRect b="0" l="0" r="0" t="0"/>
          <a:stretch/>
        </p:blipFill>
        <p:spPr>
          <a:xfrm>
            <a:off x="3978713" y="1025775"/>
            <a:ext cx="1186525" cy="1186525"/>
          </a:xfrm>
          <a:prstGeom prst="rect">
            <a:avLst/>
          </a:prstGeom>
          <a:noFill/>
          <a:ln>
            <a:noFill/>
          </a:ln>
        </p:spPr>
      </p:pic>
      <p:pic>
        <p:nvPicPr>
          <p:cNvPr id="712" name="Google Shape;712;p90"/>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91"/>
          <p:cNvSpPr txBox="1"/>
          <p:nvPr/>
        </p:nvSpPr>
        <p:spPr>
          <a:xfrm>
            <a:off x="1970900" y="1734450"/>
            <a:ext cx="6594900" cy="16746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15000"/>
              </a:lnSpc>
              <a:spcBef>
                <a:spcPts val="1000"/>
              </a:spcBef>
              <a:spcAft>
                <a:spcPts val="0"/>
              </a:spcAft>
              <a:buClr>
                <a:srgbClr val="3CEFAB"/>
              </a:buClr>
              <a:buSzPts val="1800"/>
              <a:buFont typeface="Arial"/>
              <a:buChar char="●"/>
            </a:pPr>
            <a:r>
              <a:rPr lang="es-419" sz="1800" u="sng">
                <a:solidFill>
                  <a:srgbClr val="0097A7"/>
                </a:solidFill>
                <a:latin typeface="Helvetica Neue Light"/>
                <a:ea typeface="Helvetica Neue Light"/>
                <a:cs typeface="Helvetica Neue Light"/>
                <a:sym typeface="Helvetica Neue Light"/>
                <a:hlinkClick r:id="rId3">
                  <a:extLst>
                    <a:ext uri="{A12FA001-AC4F-418D-AE19-62706E023703}">
                      <ahyp:hlinkClr val="tx"/>
                    </a:ext>
                  </a:extLst>
                </a:hlinkClick>
              </a:rPr>
              <a:t>https://es.wikipedia.org/wiki/HTML</a:t>
            </a:r>
            <a:r>
              <a:rPr lang="es-419" sz="1800">
                <a:latin typeface="Helvetica Neue Light"/>
                <a:ea typeface="Helvetica Neue Light"/>
                <a:cs typeface="Helvetica Neue Light"/>
                <a:sym typeface="Helvetica Neue Light"/>
              </a:rPr>
              <a:t> | </a:t>
            </a:r>
            <a:r>
              <a:rPr b="1" i="1" lang="es-419" sz="1800">
                <a:latin typeface="Helvetica Neue"/>
                <a:ea typeface="Helvetica Neue"/>
                <a:cs typeface="Helvetica Neue"/>
                <a:sym typeface="Helvetica Neue"/>
              </a:rPr>
              <a:t>Wikipedia</a:t>
            </a:r>
            <a:endParaRPr b="1" i="1" sz="1800">
              <a:latin typeface="Helvetica Neue"/>
              <a:ea typeface="Helvetica Neue"/>
              <a:cs typeface="Helvetica Neue"/>
              <a:sym typeface="Helvetica Neue"/>
            </a:endParaRPr>
          </a:p>
          <a:p>
            <a:pPr indent="-342900" lvl="0" marL="457200" marR="0" rtl="0" algn="l">
              <a:lnSpc>
                <a:spcPct val="115000"/>
              </a:lnSpc>
              <a:spcBef>
                <a:spcPts val="1000"/>
              </a:spcBef>
              <a:spcAft>
                <a:spcPts val="0"/>
              </a:spcAft>
              <a:buClr>
                <a:srgbClr val="3CEFAB"/>
              </a:buClr>
              <a:buSzPts val="1800"/>
              <a:buFont typeface="Arial"/>
              <a:buChar char="●"/>
            </a:pPr>
            <a:r>
              <a:rPr lang="es-419" sz="1800" u="sng">
                <a:solidFill>
                  <a:srgbClr val="0097A7"/>
                </a:solidFill>
                <a:latin typeface="Helvetica Neue Light"/>
                <a:ea typeface="Helvetica Neue Light"/>
                <a:cs typeface="Helvetica Neue Light"/>
                <a:sym typeface="Helvetica Neue Light"/>
                <a:hlinkClick r:id="rId4">
                  <a:extLst>
                    <a:ext uri="{A12FA001-AC4F-418D-AE19-62706E023703}">
                      <ahyp:hlinkClr val="tx"/>
                    </a:ext>
                  </a:extLst>
                </a:hlinkClick>
              </a:rPr>
              <a:t>http://www.w3schools.com/html/</a:t>
            </a:r>
            <a:r>
              <a:rPr lang="es-419" sz="1800">
                <a:solidFill>
                  <a:srgbClr val="0097A7"/>
                </a:solidFill>
                <a:latin typeface="Helvetica Neue Light"/>
                <a:ea typeface="Helvetica Neue Light"/>
                <a:cs typeface="Helvetica Neue Light"/>
                <a:sym typeface="Helvetica Neue Light"/>
              </a:rPr>
              <a:t> </a:t>
            </a:r>
            <a:r>
              <a:rPr lang="es-419" sz="1800">
                <a:solidFill>
                  <a:schemeClr val="dk1"/>
                </a:solidFill>
                <a:latin typeface="Helvetica Neue Light"/>
                <a:ea typeface="Helvetica Neue Light"/>
                <a:cs typeface="Helvetica Neue Light"/>
                <a:sym typeface="Helvetica Neue Light"/>
              </a:rPr>
              <a:t>| </a:t>
            </a:r>
            <a:r>
              <a:rPr b="1" i="1" lang="es-419" sz="1800">
                <a:solidFill>
                  <a:schemeClr val="dk1"/>
                </a:solidFill>
                <a:latin typeface="Helvetica Neue"/>
                <a:ea typeface="Helvetica Neue"/>
                <a:cs typeface="Helvetica Neue"/>
                <a:sym typeface="Helvetica Neue"/>
              </a:rPr>
              <a:t>w3schools.com</a:t>
            </a:r>
            <a:endParaRPr sz="1800">
              <a:solidFill>
                <a:srgbClr val="0097A7"/>
              </a:solidFill>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3CEFAB"/>
              </a:buClr>
              <a:buSzPts val="1800"/>
              <a:buFont typeface="Arial"/>
              <a:buChar char="●"/>
            </a:pPr>
            <a:r>
              <a:rPr lang="es-419" sz="1800" u="sng">
                <a:solidFill>
                  <a:srgbClr val="0097A7"/>
                </a:solidFill>
                <a:latin typeface="Helvetica Neue Light"/>
                <a:ea typeface="Helvetica Neue Light"/>
                <a:cs typeface="Helvetica Neue Light"/>
                <a:sym typeface="Helvetica Neue Light"/>
                <a:hlinkClick r:id="rId5">
                  <a:extLst>
                    <a:ext uri="{A12FA001-AC4F-418D-AE19-62706E023703}">
                      <ahyp:hlinkClr val="tx"/>
                    </a:ext>
                  </a:extLst>
                </a:hlinkClick>
              </a:rPr>
              <a:t>http://www.w3schools.com/css</a:t>
            </a:r>
            <a:r>
              <a:rPr lang="es-419" sz="1800">
                <a:solidFill>
                  <a:srgbClr val="0097A7"/>
                </a:solidFill>
                <a:latin typeface="Helvetica Neue Light"/>
                <a:ea typeface="Helvetica Neue Light"/>
                <a:cs typeface="Helvetica Neue Light"/>
                <a:sym typeface="Helvetica Neue Light"/>
              </a:rPr>
              <a:t> </a:t>
            </a:r>
            <a:r>
              <a:rPr lang="es-419" sz="1800">
                <a:solidFill>
                  <a:schemeClr val="dk1"/>
                </a:solidFill>
                <a:latin typeface="Helvetica Neue Light"/>
                <a:ea typeface="Helvetica Neue Light"/>
                <a:cs typeface="Helvetica Neue Light"/>
                <a:sym typeface="Helvetica Neue Light"/>
              </a:rPr>
              <a:t>| </a:t>
            </a:r>
            <a:r>
              <a:rPr b="1" i="1" lang="es-419" sz="1800">
                <a:solidFill>
                  <a:schemeClr val="dk1"/>
                </a:solidFill>
                <a:latin typeface="Helvetica Neue"/>
                <a:ea typeface="Helvetica Neue"/>
                <a:cs typeface="Helvetica Neue"/>
                <a:sym typeface="Helvetica Neue"/>
              </a:rPr>
              <a:t>w3schools.com</a:t>
            </a:r>
            <a:endParaRPr sz="1800">
              <a:solidFill>
                <a:srgbClr val="0097A7"/>
              </a:solidFill>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3CEFAB"/>
              </a:buClr>
              <a:buSzPts val="1800"/>
              <a:buFont typeface="Arial"/>
              <a:buChar char="●"/>
            </a:pPr>
            <a:r>
              <a:rPr lang="es-419" sz="1800" u="sng">
                <a:solidFill>
                  <a:srgbClr val="0097A7"/>
                </a:solidFill>
                <a:latin typeface="Helvetica Neue Light"/>
                <a:ea typeface="Helvetica Neue Light"/>
                <a:cs typeface="Helvetica Neue Light"/>
                <a:sym typeface="Helvetica Neue Light"/>
                <a:hlinkClick r:id="rId6">
                  <a:extLst>
                    <a:ext uri="{A12FA001-AC4F-418D-AE19-62706E023703}">
                      <ahyp:hlinkClr val="tx"/>
                    </a:ext>
                  </a:extLst>
                </a:hlinkClick>
              </a:rPr>
              <a:t>https://developer.mozilla.org/es/docs/Tools/Page_Inspector</a:t>
            </a:r>
            <a:r>
              <a:rPr lang="es-419" sz="1800">
                <a:solidFill>
                  <a:srgbClr val="0097A7"/>
                </a:solidFill>
                <a:latin typeface="Helvetica Neue Light"/>
                <a:ea typeface="Helvetica Neue Light"/>
                <a:cs typeface="Helvetica Neue Light"/>
                <a:sym typeface="Helvetica Neue Light"/>
              </a:rPr>
              <a:t> </a:t>
            </a:r>
            <a:r>
              <a:rPr lang="es-419" sz="1800">
                <a:solidFill>
                  <a:schemeClr val="dk1"/>
                </a:solidFill>
                <a:latin typeface="Helvetica Neue Light"/>
                <a:ea typeface="Helvetica Neue Light"/>
                <a:cs typeface="Helvetica Neue Light"/>
                <a:sym typeface="Helvetica Neue Light"/>
              </a:rPr>
              <a:t>| </a:t>
            </a:r>
            <a:r>
              <a:rPr b="1" i="1" lang="es-419" sz="1800">
                <a:solidFill>
                  <a:schemeClr val="dk1"/>
                </a:solidFill>
                <a:latin typeface="Helvetica Neue"/>
                <a:ea typeface="Helvetica Neue"/>
                <a:cs typeface="Helvetica Neue"/>
                <a:sym typeface="Helvetica Neue"/>
              </a:rPr>
              <a:t>MDN web docs</a:t>
            </a:r>
            <a:endParaRPr sz="1800">
              <a:solidFill>
                <a:srgbClr val="0097A7"/>
              </a:solidFill>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3CEFAB"/>
              </a:buClr>
              <a:buSzPts val="1800"/>
              <a:buFont typeface="Arial"/>
              <a:buChar char="●"/>
            </a:pPr>
            <a:r>
              <a:rPr lang="es-419" sz="1800" u="sng">
                <a:solidFill>
                  <a:srgbClr val="0097A7"/>
                </a:solidFill>
                <a:latin typeface="Helvetica Neue Light"/>
                <a:ea typeface="Helvetica Neue Light"/>
                <a:cs typeface="Helvetica Neue Light"/>
                <a:sym typeface="Helvetica Neue Light"/>
                <a:hlinkClick r:id="rId7">
                  <a:extLst>
                    <a:ext uri="{A12FA001-AC4F-418D-AE19-62706E023703}">
                      <ahyp:hlinkClr val="tx"/>
                    </a:ext>
                  </a:extLst>
                </a:hlinkClick>
              </a:rPr>
              <a:t>https://developer.mozilla.org/es/docs/Web/API</a:t>
            </a:r>
            <a:r>
              <a:rPr lang="es-419" sz="1800">
                <a:solidFill>
                  <a:srgbClr val="0097A7"/>
                </a:solidFill>
                <a:latin typeface="Helvetica Neue Light"/>
                <a:ea typeface="Helvetica Neue Light"/>
                <a:cs typeface="Helvetica Neue Light"/>
                <a:sym typeface="Helvetica Neue Light"/>
              </a:rPr>
              <a:t> </a:t>
            </a:r>
            <a:r>
              <a:rPr lang="es-419" sz="1800">
                <a:solidFill>
                  <a:schemeClr val="dk1"/>
                </a:solidFill>
                <a:latin typeface="Helvetica Neue Light"/>
                <a:ea typeface="Helvetica Neue Light"/>
                <a:cs typeface="Helvetica Neue Light"/>
                <a:sym typeface="Helvetica Neue Light"/>
              </a:rPr>
              <a:t>| </a:t>
            </a:r>
            <a:r>
              <a:rPr b="1" i="1" lang="es-419" sz="1800">
                <a:solidFill>
                  <a:schemeClr val="dk1"/>
                </a:solidFill>
                <a:latin typeface="Helvetica Neue"/>
                <a:ea typeface="Helvetica Neue"/>
                <a:cs typeface="Helvetica Neue"/>
                <a:sym typeface="Helvetica Neue"/>
              </a:rPr>
              <a:t>MDN web docs</a:t>
            </a:r>
            <a:endParaRPr sz="1800">
              <a:solidFill>
                <a:srgbClr val="0097A7"/>
              </a:solidFill>
              <a:latin typeface="Helvetica Neue Light"/>
              <a:ea typeface="Helvetica Neue Light"/>
              <a:cs typeface="Helvetica Neue Light"/>
              <a:sym typeface="Helvetica Neue Light"/>
            </a:endParaRPr>
          </a:p>
          <a:p>
            <a:pPr indent="0" lvl="0" marL="0" marR="0" rtl="0" algn="l">
              <a:lnSpc>
                <a:spcPct val="115000"/>
              </a:lnSpc>
              <a:spcBef>
                <a:spcPts val="1000"/>
              </a:spcBef>
              <a:spcAft>
                <a:spcPts val="0"/>
              </a:spcAft>
              <a:buClr>
                <a:srgbClr val="000000"/>
              </a:buClr>
              <a:buSzPts val="1100"/>
              <a:buFont typeface="Arial"/>
              <a:buNone/>
            </a:pPr>
            <a:r>
              <a:t/>
            </a:r>
            <a:endParaRPr b="0" i="0" sz="1800" u="none" cap="none" strike="noStrike">
              <a:solidFill>
                <a:schemeClr val="dk1"/>
              </a:solidFill>
              <a:latin typeface="Helvetica Neue Light"/>
              <a:ea typeface="Helvetica Neue Light"/>
              <a:cs typeface="Helvetica Neue Light"/>
              <a:sym typeface="Helvetica Neue Light"/>
            </a:endParaRPr>
          </a:p>
        </p:txBody>
      </p:sp>
      <p:pic>
        <p:nvPicPr>
          <p:cNvPr id="718" name="Google Shape;718;p91"/>
          <p:cNvPicPr preferRelativeResize="0"/>
          <p:nvPr/>
        </p:nvPicPr>
        <p:blipFill rotWithShape="1">
          <a:blip r:embed="rId8">
            <a:alphaModFix/>
          </a:blip>
          <a:srcRect b="0" l="0" r="0" t="0"/>
          <a:stretch/>
        </p:blipFill>
        <p:spPr>
          <a:xfrm>
            <a:off x="7567925" y="4659625"/>
            <a:ext cx="1186526" cy="330675"/>
          </a:xfrm>
          <a:prstGeom prst="rect">
            <a:avLst/>
          </a:prstGeom>
          <a:noFill/>
          <a:ln>
            <a:noFill/>
          </a:ln>
        </p:spPr>
      </p:pic>
      <p:pic>
        <p:nvPicPr>
          <p:cNvPr id="719" name="Google Shape;719;p91"/>
          <p:cNvPicPr preferRelativeResize="0"/>
          <p:nvPr/>
        </p:nvPicPr>
        <p:blipFill rotWithShape="1">
          <a:blip r:embed="rId9">
            <a:alphaModFix/>
          </a:blip>
          <a:srcRect b="0" l="0" r="0" t="0"/>
          <a:stretch/>
        </p:blipFill>
        <p:spPr>
          <a:xfrm>
            <a:off x="7411525" y="127700"/>
            <a:ext cx="1634174" cy="639850"/>
          </a:xfrm>
          <a:prstGeom prst="rect">
            <a:avLst/>
          </a:prstGeom>
          <a:noFill/>
          <a:ln>
            <a:noFill/>
          </a:ln>
        </p:spPr>
      </p:pic>
      <p:sp>
        <p:nvSpPr>
          <p:cNvPr id="720" name="Google Shape;720;p91"/>
          <p:cNvSpPr/>
          <p:nvPr/>
        </p:nvSpPr>
        <p:spPr>
          <a:xfrm>
            <a:off x="654425" y="1734450"/>
            <a:ext cx="1070700" cy="10707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21" name="Google Shape;721;p91"/>
          <p:cNvPicPr preferRelativeResize="0"/>
          <p:nvPr/>
        </p:nvPicPr>
        <p:blipFill rotWithShape="1">
          <a:blip r:embed="rId10">
            <a:alphaModFix/>
          </a:blip>
          <a:srcRect b="0" l="0" r="0" t="0"/>
          <a:stretch/>
        </p:blipFill>
        <p:spPr>
          <a:xfrm>
            <a:off x="917134" y="1997140"/>
            <a:ext cx="545131" cy="545131"/>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725" name="Shape 725"/>
        <p:cNvGrpSpPr/>
        <p:nvPr/>
      </p:nvGrpSpPr>
      <p:grpSpPr>
        <a:xfrm>
          <a:off x="0" y="0"/>
          <a:ext cx="0" cy="0"/>
          <a:chOff x="0" y="0"/>
          <a:chExt cx="0" cy="0"/>
        </a:xfrm>
      </p:grpSpPr>
      <p:sp>
        <p:nvSpPr>
          <p:cNvPr id="726" name="Google Shape;726;p92"/>
          <p:cNvSpPr txBox="1"/>
          <p:nvPr/>
        </p:nvSpPr>
        <p:spPr>
          <a:xfrm>
            <a:off x="959850" y="2077200"/>
            <a:ext cx="72243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a:t>
            </a:r>
            <a:r>
              <a:rPr i="1" lang="es-419" sz="3600">
                <a:latin typeface="Anton"/>
                <a:ea typeface="Anton"/>
                <a:cs typeface="Anton"/>
                <a:sym typeface="Anton"/>
              </a:rPr>
              <a:t>YA CONOCES LOS BENEFICIOS QUE TIENES POR SER ESTUDIANTE DE CODERHOUSE</a:t>
            </a:r>
            <a:r>
              <a:rPr b="0" i="1" lang="es-419" sz="3600" u="none" cap="none" strike="noStrike">
                <a:solidFill>
                  <a:srgbClr val="000000"/>
                </a:solidFill>
                <a:latin typeface="Anton"/>
                <a:ea typeface="Anton"/>
                <a:cs typeface="Anton"/>
                <a:sym typeface="Anton"/>
              </a:rPr>
              <a:t>? </a:t>
            </a:r>
            <a:endParaRPr b="0" i="1" sz="3600" u="none" cap="none" strike="noStrike">
              <a:solidFill>
                <a:srgbClr val="000000"/>
              </a:solidFill>
              <a:latin typeface="Anton"/>
              <a:ea typeface="Anton"/>
              <a:cs typeface="Anton"/>
              <a:sym typeface="Anton"/>
            </a:endParaRPr>
          </a:p>
        </p:txBody>
      </p:sp>
      <p:pic>
        <p:nvPicPr>
          <p:cNvPr id="727" name="Google Shape;727;p9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728" name="Google Shape;728;p92"/>
          <p:cNvPicPr preferRelativeResize="0"/>
          <p:nvPr/>
        </p:nvPicPr>
        <p:blipFill>
          <a:blip r:embed="rId4">
            <a:alphaModFix/>
          </a:blip>
          <a:stretch>
            <a:fillRect/>
          </a:stretch>
        </p:blipFill>
        <p:spPr>
          <a:xfrm>
            <a:off x="4117851" y="958650"/>
            <a:ext cx="908300" cy="908300"/>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sp>
        <p:nvSpPr>
          <p:cNvPr id="733" name="Google Shape;733;p93"/>
          <p:cNvSpPr txBox="1"/>
          <p:nvPr/>
        </p:nvSpPr>
        <p:spPr>
          <a:xfrm>
            <a:off x="1373850" y="2869500"/>
            <a:ext cx="6396300" cy="1674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latin typeface="Helvetica Neue Light"/>
                <a:ea typeface="Helvetica Neue Light"/>
                <a:cs typeface="Helvetica Neue Light"/>
                <a:sym typeface="Helvetica Neue Light"/>
              </a:rPr>
              <a:t>Haz clic </a:t>
            </a:r>
            <a:r>
              <a:rPr lang="es-419" sz="2000" u="sng">
                <a:solidFill>
                  <a:schemeClr val="accent1"/>
                </a:solidFill>
                <a:latin typeface="Helvetica Neue Light"/>
                <a:ea typeface="Helvetica Neue Light"/>
                <a:cs typeface="Helvetica Neue Light"/>
                <a:sym typeface="Helvetica Neue Light"/>
                <a:hlinkClick r:id="rId3">
                  <a:extLst>
                    <a:ext uri="{A12FA001-AC4F-418D-AE19-62706E023703}">
                      <ahyp:hlinkClr val="tx"/>
                    </a:ext>
                  </a:extLst>
                </a:hlinkClick>
              </a:rPr>
              <a:t>aquí</a:t>
            </a:r>
            <a:r>
              <a:rPr lang="es-419" sz="2000">
                <a:solidFill>
                  <a:schemeClr val="accent1"/>
                </a:solidFill>
                <a:latin typeface="Helvetica Neue Light"/>
                <a:ea typeface="Helvetica Neue Light"/>
                <a:cs typeface="Helvetica Neue Light"/>
                <a:sym typeface="Helvetica Neue Light"/>
              </a:rPr>
              <a:t> </a:t>
            </a:r>
            <a:r>
              <a:rPr lang="es-419" sz="2000">
                <a:solidFill>
                  <a:schemeClr val="dk1"/>
                </a:solidFill>
                <a:latin typeface="Helvetica Neue Light"/>
                <a:ea typeface="Helvetica Neue Light"/>
                <a:cs typeface="Helvetica Neue Light"/>
                <a:sym typeface="Helvetica Neue Light"/>
              </a:rPr>
              <a:t>y conoce todos nuestros beneficios exclusivos para estudiantes de Coderhouse.</a:t>
            </a:r>
            <a:endParaRPr sz="20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1000"/>
              </a:spcBef>
              <a:spcAft>
                <a:spcPts val="0"/>
              </a:spcAft>
              <a:buNone/>
            </a:pPr>
            <a:r>
              <a:t/>
            </a:r>
            <a:endParaRPr sz="18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1000"/>
              </a:spcBef>
              <a:spcAft>
                <a:spcPts val="0"/>
              </a:spcAft>
              <a:buNone/>
            </a:pPr>
            <a:r>
              <a:t/>
            </a:r>
            <a:endParaRPr sz="1800">
              <a:solidFill>
                <a:schemeClr val="dk1"/>
              </a:solidFill>
              <a:latin typeface="Helvetica Neue Light"/>
              <a:ea typeface="Helvetica Neue Light"/>
              <a:cs typeface="Helvetica Neue Light"/>
              <a:sym typeface="Helvetica Neue Light"/>
            </a:endParaRPr>
          </a:p>
          <a:p>
            <a:pPr indent="0" lvl="0" marL="457200" rtl="0" algn="l">
              <a:lnSpc>
                <a:spcPct val="115000"/>
              </a:lnSpc>
              <a:spcBef>
                <a:spcPts val="1000"/>
              </a:spcBef>
              <a:spcAft>
                <a:spcPts val="1000"/>
              </a:spcAft>
              <a:buClr>
                <a:schemeClr val="dk1"/>
              </a:buClr>
              <a:buSzPts val="1100"/>
              <a:buFont typeface="Arial"/>
              <a:buNone/>
            </a:pPr>
            <a:r>
              <a:t/>
            </a:r>
            <a:endParaRPr sz="1800">
              <a:solidFill>
                <a:schemeClr val="dk1"/>
              </a:solidFill>
              <a:latin typeface="Helvetica Neue Light"/>
              <a:ea typeface="Helvetica Neue Light"/>
              <a:cs typeface="Helvetica Neue Light"/>
              <a:sym typeface="Helvetica Neue Light"/>
            </a:endParaRPr>
          </a:p>
        </p:txBody>
      </p:sp>
      <p:pic>
        <p:nvPicPr>
          <p:cNvPr id="734" name="Google Shape;734;p93"/>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
        <p:nvSpPr>
          <p:cNvPr id="735" name="Google Shape;735;p93"/>
          <p:cNvSpPr txBox="1"/>
          <p:nvPr/>
        </p:nvSpPr>
        <p:spPr>
          <a:xfrm>
            <a:off x="2183538" y="1623175"/>
            <a:ext cx="47769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i="1" lang="es-419" sz="4000">
                <a:latin typeface="Anton"/>
                <a:ea typeface="Anton"/>
                <a:cs typeface="Anton"/>
                <a:sym typeface="Anton"/>
              </a:rPr>
              <a:t>BENEFICIOS</a:t>
            </a:r>
            <a:endParaRPr b="0" i="1" sz="4000" u="none" cap="none" strike="noStrike">
              <a:solidFill>
                <a:srgbClr val="000000"/>
              </a:solidFill>
              <a:latin typeface="Anton"/>
              <a:ea typeface="Anton"/>
              <a:cs typeface="Anton"/>
              <a:sym typeface="Anton"/>
            </a:endParaRPr>
          </a:p>
        </p:txBody>
      </p:sp>
      <p:pic>
        <p:nvPicPr>
          <p:cNvPr id="736" name="Google Shape;736;p93"/>
          <p:cNvPicPr preferRelativeResize="0"/>
          <p:nvPr/>
        </p:nvPicPr>
        <p:blipFill>
          <a:blip r:embed="rId5">
            <a:alphaModFix/>
          </a:blip>
          <a:stretch>
            <a:fillRect/>
          </a:stretch>
        </p:blipFill>
        <p:spPr>
          <a:xfrm>
            <a:off x="5856850" y="1684575"/>
            <a:ext cx="595275" cy="595275"/>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40" name="Shape 740"/>
        <p:cNvGrpSpPr/>
        <p:nvPr/>
      </p:nvGrpSpPr>
      <p:grpSpPr>
        <a:xfrm>
          <a:off x="0" y="0"/>
          <a:ext cx="0" cy="0"/>
          <a:chOff x="0" y="0"/>
          <a:chExt cx="0" cy="0"/>
        </a:xfrm>
      </p:grpSpPr>
      <p:sp>
        <p:nvSpPr>
          <p:cNvPr id="741" name="Google Shape;741;p94"/>
          <p:cNvSpPr txBox="1"/>
          <p:nvPr/>
        </p:nvSpPr>
        <p:spPr>
          <a:xfrm>
            <a:off x="1956450" y="1634075"/>
            <a:ext cx="52311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1" lang="es-419" sz="4800" u="none" cap="none" strike="noStrike">
                <a:solidFill>
                  <a:srgbClr val="E0FF00"/>
                </a:solidFill>
                <a:latin typeface="Anton"/>
                <a:ea typeface="Anton"/>
                <a:cs typeface="Anton"/>
                <a:sym typeface="Anton"/>
              </a:rPr>
              <a:t>¡MUCHAS GRACIAS!</a:t>
            </a:r>
            <a:endParaRPr b="0" i="1" sz="4800" u="none" cap="none" strike="noStrike">
              <a:solidFill>
                <a:srgbClr val="E0FF00"/>
              </a:solidFill>
              <a:latin typeface="Anton"/>
              <a:ea typeface="Anton"/>
              <a:cs typeface="Anton"/>
              <a:sym typeface="Anton"/>
            </a:endParaRPr>
          </a:p>
        </p:txBody>
      </p:sp>
      <p:sp>
        <p:nvSpPr>
          <p:cNvPr id="742" name="Google Shape;742;p94"/>
          <p:cNvSpPr txBox="1"/>
          <p:nvPr/>
        </p:nvSpPr>
        <p:spPr>
          <a:xfrm>
            <a:off x="2180400" y="2623175"/>
            <a:ext cx="4783200" cy="408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200"/>
              <a:buFont typeface="Arial"/>
              <a:buNone/>
            </a:pPr>
            <a:r>
              <a:rPr b="0" i="0" lang="es-419" sz="2200" u="none" cap="none" strike="noStrike">
                <a:solidFill>
                  <a:srgbClr val="E0FF00"/>
                </a:solidFill>
                <a:latin typeface="Helvetica Neue Light"/>
                <a:ea typeface="Helvetica Neue Light"/>
                <a:cs typeface="Helvetica Neue Light"/>
                <a:sym typeface="Helvetica Neue Light"/>
              </a:rPr>
              <a:t>Resumen de lo visto en clase hoy: </a:t>
            </a:r>
            <a:endParaRPr b="0" i="0" sz="2200" u="none" cap="none" strike="noStrike">
              <a:solidFill>
                <a:srgbClr val="E0FF00"/>
              </a:solidFill>
              <a:latin typeface="Helvetica Neue Light"/>
              <a:ea typeface="Helvetica Neue Light"/>
              <a:cs typeface="Helvetica Neue Light"/>
              <a:sym typeface="Helvetica Neue Light"/>
            </a:endParaRPr>
          </a:p>
          <a:p>
            <a:pPr indent="-368300" lvl="0" marL="457200" marR="0" rtl="0" algn="ctr">
              <a:lnSpc>
                <a:spcPct val="115000"/>
              </a:lnSpc>
              <a:spcBef>
                <a:spcPts val="0"/>
              </a:spcBef>
              <a:spcAft>
                <a:spcPts val="0"/>
              </a:spcAft>
              <a:buClr>
                <a:srgbClr val="E0FF00"/>
              </a:buClr>
              <a:buSzPts val="2200"/>
              <a:buFont typeface="Helvetica Neue Light"/>
              <a:buChar char="-"/>
            </a:pPr>
            <a:r>
              <a:rPr lang="es-419" sz="2200">
                <a:solidFill>
                  <a:srgbClr val="E0FF00"/>
                </a:solidFill>
                <a:latin typeface="Helvetica Neue Light"/>
                <a:ea typeface="Helvetica Neue Light"/>
                <a:cs typeface="Helvetica Neue Light"/>
                <a:sym typeface="Helvetica Neue Light"/>
              </a:rPr>
              <a:t>Nivelación HTML, CSS, y JS.</a:t>
            </a:r>
            <a:endParaRPr sz="2200">
              <a:solidFill>
                <a:srgbClr val="E0FF00"/>
              </a:solidFill>
              <a:latin typeface="Helvetica Neue Light"/>
              <a:ea typeface="Helvetica Neue Light"/>
              <a:cs typeface="Helvetica Neue Light"/>
              <a:sym typeface="Helvetica Neue Light"/>
            </a:endParaRPr>
          </a:p>
          <a:p>
            <a:pPr indent="-368300" lvl="0" marL="457200" marR="0" rtl="0" algn="ctr">
              <a:lnSpc>
                <a:spcPct val="115000"/>
              </a:lnSpc>
              <a:spcBef>
                <a:spcPts val="0"/>
              </a:spcBef>
              <a:spcAft>
                <a:spcPts val="0"/>
              </a:spcAft>
              <a:buClr>
                <a:srgbClr val="E0FF00"/>
              </a:buClr>
              <a:buSzPts val="2200"/>
              <a:buFont typeface="Helvetica Neue Light"/>
              <a:buChar char="-"/>
            </a:pPr>
            <a:r>
              <a:rPr lang="es-419" sz="2200">
                <a:solidFill>
                  <a:srgbClr val="E0FF00"/>
                </a:solidFill>
                <a:latin typeface="Helvetica Neue Light"/>
                <a:ea typeface="Helvetica Neue Light"/>
                <a:cs typeface="Helvetica Neue Light"/>
                <a:sym typeface="Helvetica Neue Light"/>
              </a:rPr>
              <a:t>Introducción a ReactJS.</a:t>
            </a:r>
            <a:endParaRPr b="0" i="0" sz="2200" u="none" cap="none" strike="noStrike">
              <a:solidFill>
                <a:srgbClr val="E0FF00"/>
              </a:solidFill>
              <a:latin typeface="Helvetica Neue Light"/>
              <a:ea typeface="Helvetica Neue Light"/>
              <a:cs typeface="Helvetica Neue Light"/>
              <a:sym typeface="Helvetica Neue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122" name="Shape 122"/>
        <p:cNvGrpSpPr/>
        <p:nvPr/>
      </p:nvGrpSpPr>
      <p:grpSpPr>
        <a:xfrm>
          <a:off x="0" y="0"/>
          <a:ext cx="0" cy="0"/>
          <a:chOff x="0" y="0"/>
          <a:chExt cx="0" cy="0"/>
        </a:xfrm>
      </p:grpSpPr>
      <p:sp>
        <p:nvSpPr>
          <p:cNvPr id="123" name="Google Shape;123;p23"/>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¿CUÁL ES NUESTRO PROYECTO FINAL?</a:t>
            </a:r>
            <a:endParaRPr b="0" i="1" sz="3600" u="none" cap="none" strike="noStrike">
              <a:solidFill>
                <a:srgbClr val="121212"/>
              </a:solidFill>
              <a:latin typeface="Anton"/>
              <a:ea typeface="Anton"/>
              <a:cs typeface="Anton"/>
              <a:sym typeface="Anton"/>
            </a:endParaRPr>
          </a:p>
        </p:txBody>
      </p:sp>
      <p:pic>
        <p:nvPicPr>
          <p:cNvPr id="124" name="Google Shape;124;p2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46" name="Shape 746"/>
        <p:cNvGrpSpPr/>
        <p:nvPr/>
      </p:nvGrpSpPr>
      <p:grpSpPr>
        <a:xfrm>
          <a:off x="0" y="0"/>
          <a:ext cx="0" cy="0"/>
          <a:chOff x="0" y="0"/>
          <a:chExt cx="0" cy="0"/>
        </a:xfrm>
      </p:grpSpPr>
      <p:sp>
        <p:nvSpPr>
          <p:cNvPr id="747" name="Google Shape;747;p95"/>
          <p:cNvSpPr txBox="1"/>
          <p:nvPr/>
        </p:nvSpPr>
        <p:spPr>
          <a:xfrm>
            <a:off x="2110051" y="2409500"/>
            <a:ext cx="4923900" cy="1129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E0FF00"/>
                </a:solidFill>
                <a:latin typeface="Anton"/>
                <a:ea typeface="Anton"/>
                <a:cs typeface="Anton"/>
                <a:sym typeface="Anton"/>
              </a:rPr>
              <a:t>OPINA Y VALORA ESTA CLASE</a:t>
            </a:r>
            <a:endParaRPr b="0" i="1" sz="3600" u="none" cap="none" strike="noStrike">
              <a:solidFill>
                <a:srgbClr val="E0FF00"/>
              </a:solidFill>
              <a:latin typeface="Anton"/>
              <a:ea typeface="Anton"/>
              <a:cs typeface="Anton"/>
              <a:sym typeface="Anton"/>
            </a:endParaRPr>
          </a:p>
        </p:txBody>
      </p:sp>
      <p:pic>
        <p:nvPicPr>
          <p:cNvPr descr="Dizzy on Apple iOS 12.2" id="748" name="Google Shape;748;p95"/>
          <p:cNvPicPr preferRelativeResize="0"/>
          <p:nvPr/>
        </p:nvPicPr>
        <p:blipFill rotWithShape="1">
          <a:blip r:embed="rId4">
            <a:alphaModFix/>
          </a:blip>
          <a:srcRect b="0" l="0" r="0" t="0"/>
          <a:stretch/>
        </p:blipFill>
        <p:spPr>
          <a:xfrm>
            <a:off x="4168425" y="1602350"/>
            <a:ext cx="807150" cy="807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8" name="Shape 128"/>
        <p:cNvGrpSpPr/>
        <p:nvPr/>
      </p:nvGrpSpPr>
      <p:grpSpPr>
        <a:xfrm>
          <a:off x="0" y="0"/>
          <a:ext cx="0" cy="0"/>
          <a:chOff x="0" y="0"/>
          <a:chExt cx="0" cy="0"/>
        </a:xfrm>
      </p:grpSpPr>
      <p:sp>
        <p:nvSpPr>
          <p:cNvPr id="129" name="Google Shape;129;p24"/>
          <p:cNvSpPr txBox="1"/>
          <p:nvPr/>
        </p:nvSpPr>
        <p:spPr>
          <a:xfrm>
            <a:off x="739600" y="2070250"/>
            <a:ext cx="7439700" cy="19935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chemeClr val="dk1"/>
              </a:buClr>
              <a:buSzPts val="1100"/>
              <a:buFont typeface="Arial"/>
              <a:buNone/>
            </a:pPr>
            <a:r>
              <a:rPr lang="es-419" sz="2000">
                <a:solidFill>
                  <a:srgbClr val="333333"/>
                </a:solidFill>
                <a:latin typeface="Helvetica Neue Light"/>
                <a:ea typeface="Helvetica Neue Light"/>
                <a:cs typeface="Helvetica Neue Light"/>
                <a:sym typeface="Helvetica Neue Light"/>
              </a:rPr>
              <a:t>Desarrollarás el front end de una tienda online con carrito de compras, utilizando los componentes de React y Firebase como servidor en la nube. Crearás así una experiencia de usuario amigable con actualizaciones visuales instantáneas y código escalable.</a:t>
            </a:r>
            <a:endParaRPr sz="2000">
              <a:solidFill>
                <a:srgbClr val="333333"/>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chemeClr val="dk1"/>
              </a:buClr>
              <a:buSzPts val="1100"/>
              <a:buFont typeface="Arial"/>
              <a:buNone/>
            </a:pPr>
            <a:r>
              <a:t/>
            </a:r>
            <a:endParaRPr sz="2000">
              <a:solidFill>
                <a:srgbClr val="333333"/>
              </a:solidFill>
              <a:latin typeface="Helvetica Neue Light"/>
              <a:ea typeface="Helvetica Neue Light"/>
              <a:cs typeface="Helvetica Neue Light"/>
              <a:sym typeface="Helvetica Neue Light"/>
            </a:endParaRPr>
          </a:p>
          <a:p>
            <a:pPr indent="0" lvl="0" marL="0" marR="0" rtl="0" algn="ctr">
              <a:lnSpc>
                <a:spcPct val="150000"/>
              </a:lnSpc>
              <a:spcBef>
                <a:spcPts val="0"/>
              </a:spcBef>
              <a:spcAft>
                <a:spcPts val="1000"/>
              </a:spcAft>
              <a:buClr>
                <a:srgbClr val="000000"/>
              </a:buClr>
              <a:buSzPts val="1100"/>
              <a:buFont typeface="Arial"/>
              <a:buNone/>
            </a:pPr>
            <a:br>
              <a:rPr b="0" i="0" lang="es-419" sz="2000" u="none" cap="none" strike="noStrike">
                <a:solidFill>
                  <a:srgbClr val="000000"/>
                </a:solidFill>
                <a:latin typeface="Helvetica Neue Light"/>
                <a:ea typeface="Helvetica Neue Light"/>
                <a:cs typeface="Helvetica Neue Light"/>
                <a:sym typeface="Helvetica Neue Light"/>
              </a:rPr>
            </a:br>
            <a:endParaRPr b="0" i="0" sz="1400" u="none" cap="none" strike="noStrike">
              <a:solidFill>
                <a:srgbClr val="FFFFFF"/>
              </a:solidFill>
              <a:latin typeface="Helvetica Neue Light"/>
              <a:ea typeface="Helvetica Neue Light"/>
              <a:cs typeface="Helvetica Neue Light"/>
              <a:sym typeface="Helvetica Neue Light"/>
            </a:endParaRPr>
          </a:p>
        </p:txBody>
      </p:sp>
      <p:sp>
        <p:nvSpPr>
          <p:cNvPr id="130" name="Google Shape;130;p24"/>
          <p:cNvSpPr txBox="1"/>
          <p:nvPr>
            <p:ph type="ctrTitle"/>
          </p:nvPr>
        </p:nvSpPr>
        <p:spPr>
          <a:xfrm>
            <a:off x="1635300" y="1014400"/>
            <a:ext cx="5873400" cy="724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i="1" lang="es-419" sz="3600">
                <a:latin typeface="Anton"/>
                <a:ea typeface="Anton"/>
                <a:cs typeface="Anton"/>
                <a:sym typeface="Anton"/>
              </a:rPr>
              <a:t>CREA TU PROPIA TIENDA ECOMMERCE</a:t>
            </a:r>
            <a:endParaRPr i="1" sz="3600">
              <a:latin typeface="Anton"/>
              <a:ea typeface="Anton"/>
              <a:cs typeface="Anton"/>
              <a:sym typeface="Anton"/>
            </a:endParaRPr>
          </a:p>
        </p:txBody>
      </p:sp>
      <p:pic>
        <p:nvPicPr>
          <p:cNvPr id="131" name="Google Shape;131;p2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132" name="Google Shape;132;p24"/>
          <p:cNvPicPr preferRelativeResize="0"/>
          <p:nvPr/>
        </p:nvPicPr>
        <p:blipFill rotWithShape="1">
          <a:blip r:embed="rId4">
            <a:alphaModFix/>
          </a:blip>
          <a:srcRect b="0" l="0" r="0" t="0"/>
          <a:stretch/>
        </p:blipFill>
        <p:spPr>
          <a:xfrm>
            <a:off x="7300750" y="222475"/>
            <a:ext cx="1634174" cy="639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